
<file path=[Content_Types].xml><?xml version="1.0" encoding="utf-8"?>
<Types xmlns="http://schemas.openxmlformats.org/package/2006/content-types">
  <Default ContentType="image/png" Extension="png"/>
  <Default ContentType="application/vnd.openxmlformats-package.relationships+xml" Extension="rels"/>
  <Default ContentType="application/xml" Extension="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Master+xml" PartName="/ppt/slideMasters/slideMaster1.xml"/>
  <Override ContentType="application/vnd.openxmlformats-officedocument.presentationml.slideMaster+xml" PartName="/ppt/slideMasters/slideMaster2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core.xml" Type="http://schemas.openxmlformats.org/package/2006/relationships/metadata/core-properties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  <p:sldMasterId id="2147483660" r:id="rId8"/>
  </p:sldMasterIdLst>
  <p:sldIdLst>
    <p:sldId id="256" r:id="rId9"/>
    <p:sldId id="257" r:id="rId10"/>
    <p:sldId id="258" r:id="rId11"/>
    <p:sldId id="259" r:id="rId12"/>
    <p:sldId id="260" r:id="rId13"/>
    <p:sldId id="261" r:id="rId14"/>
    <p:sldId id="262" r:id="rId15"/>
    <p:sldId id="263" r:id="rId16"/>
    <p:sldId id="264" r:id="rId17"/>
    <p:sldId id="265" r:id="rId18"/>
    <p:sldId id="266" r:id="rId19"/>
  </p:sldIdLst>
  <p:sldSz cx="12192000" cy="6858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 mar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 marL="45720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 marL="91440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 marL="137160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 marL="182880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 marL="228600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 marL="274320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 marL="320040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 marL="365760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'1.0' encoding='UTF-8' standalone='yes'?>
<Relationships xmlns="http://schemas.openxmlformats.org/package/2006/relationships"><Relationship Id="rId1" Target="theme/theme1.xml" Type="http://schemas.openxmlformats.org/officeDocument/2006/relationships/theme"/><Relationship Id="rId10" Target="slides/slide2.xml" Type="http://schemas.openxmlformats.org/officeDocument/2006/relationships/slide"/><Relationship Id="rId11" Target="slides/slide3.xml" Type="http://schemas.openxmlformats.org/officeDocument/2006/relationships/slide"/><Relationship Id="rId12" Target="slides/slide4.xml" Type="http://schemas.openxmlformats.org/officeDocument/2006/relationships/slide"/><Relationship Id="rId13" Target="slides/slide5.xml" Type="http://schemas.openxmlformats.org/officeDocument/2006/relationships/slide"/><Relationship Id="rId14" Target="slides/slide6.xml" Type="http://schemas.openxmlformats.org/officeDocument/2006/relationships/slide"/><Relationship Id="rId15" Target="slides/slide7.xml" Type="http://schemas.openxmlformats.org/officeDocument/2006/relationships/slide"/><Relationship Id="rId16" Target="slides/slide8.xml" Type="http://schemas.openxmlformats.org/officeDocument/2006/relationships/slide"/><Relationship Id="rId17" Target="slides/slide9.xml" Type="http://schemas.openxmlformats.org/officeDocument/2006/relationships/slide"/><Relationship Id="rId18" Target="slides/slide10.xml" Type="http://schemas.openxmlformats.org/officeDocument/2006/relationships/slide"/><Relationship Id="rId19" Target="slides/slide11.xml" Type="http://schemas.openxmlformats.org/officeDocument/2006/relationships/slide"/><Relationship Id="rId2" Target="viewProps.xml" Type="http://schemas.openxmlformats.org/officeDocument/2006/relationships/viewProps"/><Relationship Id="rId3" Target="presProps.xml" Type="http://schemas.openxmlformats.org/officeDocument/2006/relationships/presProps"/><Relationship Id="rId4" Target="slideMasters/slideMaster1.xml" Type="http://schemas.openxmlformats.org/officeDocument/2006/relationships/slideMaster"/><Relationship Id="rId7" Target="theme/theme2.xml" Type="http://schemas.openxmlformats.org/officeDocument/2006/relationships/theme"/><Relationship Id="rId8" Target="slideMasters/slideMaster2.xml" Type="http://schemas.openxmlformats.org/officeDocument/2006/relationships/slideMaster"/><Relationship Id="rId9" Target="slides/slide1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2.xml.rels><?xml version="1.0" encoding="UTF-8" standalone="yes"?><Relationships xmlns="http://schemas.openxmlformats.org/package/2006/relationships"><Relationship Id="rId1" Target="../slideMasters/slideMaster2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标题幻灯片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hape 30"/>
          <p:cNvSpPr txBox="1"/>
          <p:nvPr>
            <p:ph type="ctrTitle"/>
          </p:nvPr>
        </p:nvSpPr>
        <p:spPr>
          <a:xfrm>
            <a:off x="1143000" y="841772"/>
            <a:ext cx="6858000" cy="179070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Arial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3" name="Shape 31"/>
          <p:cNvSpPr txBox="1"/>
          <p:nvPr>
            <p:ph idx="1" type="subTitle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lvl="0" algn="ctr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lvl="1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3pPr>
            <a:lvl4pPr lvl="3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9pPr>
          </a:lstStyle>
          <a:p/>
        </p:txBody>
      </p:sp>
      <p:sp>
        <p:nvSpPr>
          <p:cNvPr id="14" name="Shape 32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5" name="Shape 3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6" name="Shape 3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标题和内容" type="obj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54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19" name="Shape 55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20" name="Shape 56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1" name="Shape 57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2" name="Shape 58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节标题" type="secHead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59"/>
          <p:cNvSpPr txBox="1"/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Arial"/>
              <a:buNone/>
              <a:defRPr sz="45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5" name="Shape 60"/>
          <p:cNvSpPr txBox="1"/>
          <p:nvPr>
            <p:ph idx="1" type="body"/>
          </p:nvPr>
        </p:nvSpPr>
        <p:spPr>
          <a:xfrm>
            <a:off x="623888" y="3442097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 sz="15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6" name="Shape 61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7" name="Shape 62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28" name="Shape 6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两栏内容" type="twoObj">
  <p:cSld name="TWO_OBJECT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Shape 9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1" name="Shape 10"/>
          <p:cNvSpPr txBox="1"/>
          <p:nvPr>
            <p:ph idx="1" type="body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32" name="Shape 11"/>
          <p:cNvSpPr txBox="1"/>
          <p:nvPr>
            <p:ph idx="2" type="body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33" name="Shape 12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4" name="Shape 1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5" name="Shape 1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比较" type="twoTxTwoObj">
  <p:cSld name="TWO_OBJECTS_WITH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Shape 35"/>
          <p:cNvSpPr txBox="1"/>
          <p:nvPr>
            <p:ph type="title"/>
          </p:nvPr>
        </p:nvSpPr>
        <p:spPr>
          <a:xfrm>
            <a:off x="629841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38" name="Shape 36"/>
          <p:cNvSpPr txBox="1"/>
          <p:nvPr>
            <p:ph idx="1" type="body"/>
          </p:nvPr>
        </p:nvSpPr>
        <p:spPr>
          <a:xfrm>
            <a:off x="629841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1pPr>
            <a:lvl2pPr indent="-2286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/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9pPr>
          </a:lstStyle>
          <a:p/>
        </p:txBody>
      </p:sp>
      <p:sp>
        <p:nvSpPr>
          <p:cNvPr id="39" name="Shape 37"/>
          <p:cNvSpPr txBox="1"/>
          <p:nvPr>
            <p:ph idx="2" type="body"/>
          </p:nvPr>
        </p:nvSpPr>
        <p:spPr>
          <a:xfrm>
            <a:off x="629841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40" name="Shape 38"/>
          <p:cNvSpPr txBox="1"/>
          <p:nvPr>
            <p:ph idx="3" type="body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1pPr>
            <a:lvl2pPr indent="-2286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/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b="1" sz="1400"/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9pPr>
          </a:lstStyle>
          <a:p/>
        </p:txBody>
      </p:sp>
      <p:sp>
        <p:nvSpPr>
          <p:cNvPr id="41" name="Shape 39"/>
          <p:cNvSpPr txBox="1"/>
          <p:nvPr>
            <p:ph idx="4" type="body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42" name="Shape 40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3" name="Shape 41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4" name="Shape 42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仅标题" type="titleOnly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Shape 20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7" name="Shape 21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8" name="Shape 22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49" name="Shape 2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空白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hape 6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52" name="Shape 7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53" name="Shape 8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内容与标题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Shape 43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56" name="Shape 44"/>
          <p:cNvSpPr txBox="1"/>
          <p:nvPr>
            <p:ph idx="1" type="body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810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6195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2pPr>
            <a:lvl3pPr indent="-3429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2385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4pPr>
            <a:lvl5pPr indent="-32385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5pPr>
            <a:lvl6pPr indent="-32385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6pPr>
            <a:lvl7pPr indent="-32385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7pPr>
            <a:lvl8pPr indent="-32385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8pPr>
            <a:lvl9pPr indent="-32385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9pPr>
          </a:lstStyle>
          <a:p/>
        </p:txBody>
      </p:sp>
      <p:sp>
        <p:nvSpPr>
          <p:cNvPr id="57" name="Shape 45"/>
          <p:cNvSpPr txBox="1"/>
          <p:nvPr>
            <p:ph idx="2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indent="-2286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/>
        </p:txBody>
      </p:sp>
      <p:sp>
        <p:nvSpPr>
          <p:cNvPr id="58" name="Shape 46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59" name="Shape 47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60" name="Shape 48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图片与标题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Shape 24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63" name="Shape 25"/>
          <p:cNvSpPr/>
          <p:nvPr>
            <p:ph idx="2" type="pic"/>
          </p:nvPr>
        </p:nvSpPr>
        <p:spPr>
          <a:xfrm>
            <a:off x="3887391" y="740569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Shape 26"/>
          <p:cNvSpPr txBox="1"/>
          <p:nvPr>
            <p:ph idx="1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1pPr>
            <a:lvl2pPr indent="-2286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100"/>
            </a:lvl2pPr>
            <a:lvl3pPr indent="-2286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3pPr>
            <a:lvl4pPr indent="-2286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4pPr>
            <a:lvl5pPr indent="-2286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5pPr>
            <a:lvl6pPr indent="-2286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6pPr>
            <a:lvl7pPr indent="-2286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7pPr>
            <a:lvl8pPr indent="-2286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8pPr>
            <a:lvl9pPr indent="-2286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9pPr>
          </a:lstStyle>
          <a:p/>
        </p:txBody>
      </p:sp>
      <p:sp>
        <p:nvSpPr>
          <p:cNvPr id="65" name="Shape 27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66" name="Shape 28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67" name="Shape 29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标题和竖排文字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Shape 49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0" name="Shape 50"/>
          <p:cNvSpPr txBox="1"/>
          <p:nvPr>
            <p:ph idx="1" type="body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71" name="Shape 51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2" name="Shape 52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3" name="Shape 5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竖排标题与文本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Shape 15"/>
          <p:cNvSpPr txBox="1"/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6" name="Shape 16"/>
          <p:cNvSpPr txBox="1"/>
          <p:nvPr>
            <p:ph idx="1" type="body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17500" lvl="0" marL="45720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indent="-317500" lvl="1" marL="914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indent="-317500" lvl="2" marL="1371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indent="-317500" lvl="5" marL="27432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indent="-317500" lvl="6" marL="32004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indent="-317500" lvl="7" marL="36576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indent="-317500" lvl="8" marL="411480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/>
        </p:txBody>
      </p:sp>
      <p:sp>
        <p:nvSpPr>
          <p:cNvPr id="77" name="Shape 17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8" name="Shape 18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/>
        </p:txBody>
      </p:sp>
      <p:sp>
        <p:nvSpPr>
          <p:cNvPr id="79" name="Shape 19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_rels/slideMaster2.xml.rels><?xml version="1.0" encoding="UTF-8" standalone="yes"?><Relationships xmlns="http://schemas.openxmlformats.org/package/2006/relationships"><Relationship Id="rId1" Target="../theme/theme3.xml" Type="http://schemas.openxmlformats.org/officeDocument/2006/relationships/theme"/><Relationship Id="rId2" Target="../slideLayouts/slideLayout12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1"/>
          <p:cNvSpPr txBox="1"/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Arial"/>
              <a:buNone/>
              <a:defRPr b="0" i="0" sz="33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/>
        </p:txBody>
      </p:sp>
      <p:sp>
        <p:nvSpPr>
          <p:cNvPr id="7" name="Shape 2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rmAutofit/>
          </a:bodyPr>
          <a:lstStyle>
            <a:lvl1pPr indent="-361950" lvl="0" marL="457200" marR="0" rtl="0" algn="l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b="0" i="0" sz="2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23850" lvl="2" marL="1371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Shape 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" name="Shape 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100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" name="Shape 5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34275" lIns="68575" spcFirstLastPara="1" rIns="68575" wrap="square" tIns="34275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默认主题">
    <p:bg>
      <p:bgPr>
        <a:solidFill>
          <a:srgbClr val="FFFFFF">
            <a:alpha val="100000"/>
          </a:srgbClr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dk2" tx1="dk1" tx2="lt2" folHlink="folHlink" hlink="hlink"/>
  <p:sldLayoutIdLst>
    <p:sldLayoutId id="2157483699" r:id="rId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arget="../slideLayouts/slideLayout12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2.xml.rels><?xml version='1.0' encoding='UTF-8' standalone='yes'?>
<Relationships xmlns="http://schemas.openxmlformats.org/package/2006/relationships"><Relationship Id="rId1" Target="../slideLayouts/slideLayout12.xml" Type="http://schemas.openxmlformats.org/officeDocument/2006/relationships/slideLayout"/></Relationships>
</file>

<file path=ppt/slides/_rels/slide3.xml.rels><?xml version='1.0' encoding='UTF-8' standalone='yes'?>
<Relationships xmlns="http://schemas.openxmlformats.org/package/2006/relationships"><Relationship Id="rId1" Target="../slideLayouts/slideLayout12.xml" Type="http://schemas.openxmlformats.org/officeDocument/2006/relationships/slideLayout"/><Relationship Id="rId2" Target="../media/image2.png" Type="http://schemas.openxmlformats.org/officeDocument/2006/relationships/image"/><Relationship Id="rId3" Target="../media/image3.png" Type="http://schemas.openxmlformats.org/officeDocument/2006/relationships/image"/></Relationships>
</file>

<file path=ppt/slides/_rels/slide4.xml.rels><?xml version='1.0' encoding='UTF-8' standalone='yes'?>
<Relationships xmlns="http://schemas.openxmlformats.org/package/2006/relationships"><Relationship Id="rId1" Target="../slideLayouts/slideLayout12.xml" Type="http://schemas.openxmlformats.org/officeDocument/2006/relationships/slideLayout"/><Relationship Id="rId2" Target="../media/image4.png" Type="http://schemas.openxmlformats.org/officeDocument/2006/relationships/image"/></Relationships>
</file>

<file path=ppt/slides/_rels/slide5.xml.rels><?xml version='1.0' encoding='UTF-8' standalone='yes'?>
<Relationships xmlns="http://schemas.openxmlformats.org/package/2006/relationships"><Relationship Id="rId1" Target="../slideLayouts/slideLayout12.xml" Type="http://schemas.openxmlformats.org/officeDocument/2006/relationships/slideLayout"/></Relationships>
</file>

<file path=ppt/slides/_rels/slide6.xml.rels><?xml version='1.0' encoding='UTF-8' standalone='yes'?>
<Relationships xmlns="http://schemas.openxmlformats.org/package/2006/relationships"><Relationship Id="rId1" Target="../slideLayouts/slideLayout12.xml" Type="http://schemas.openxmlformats.org/officeDocument/2006/relationships/slideLayout"/></Relationships>
</file>

<file path=ppt/slides/_rels/slide7.xml.rels><?xml version='1.0' encoding='UTF-8' standalone='yes'?>
<Relationships xmlns="http://schemas.openxmlformats.org/package/2006/relationships"><Relationship Id="rId1" Target="../slideLayouts/slideLayout12.xml" Type="http://schemas.openxmlformats.org/officeDocument/2006/relationships/slideLayout"/></Relationships>
</file>

<file path=ppt/slides/_rels/slide8.xml.rels><?xml version='1.0' encoding='UTF-8' standalone='yes'?>
<Relationships xmlns="http://schemas.openxmlformats.org/package/2006/relationships"><Relationship Id="rId1" Target="../slideLayouts/slideLayout12.xml" Type="http://schemas.openxmlformats.org/officeDocument/2006/relationships/slideLayout"/></Relationships>
</file>

<file path=ppt/slides/_rels/slide9.xml.rels><?xml version='1.0' encoding='UTF-8' standalone='yes'?>
<Relationships xmlns="http://schemas.openxmlformats.org/package/2006/relationships"><Relationship Id="rId1" Target="../slideLayouts/slideLayout12.xml" Type="http://schemas.openxmlformats.org/officeDocument/2006/relationships/slideLayout"/></Relationships>
</file>

<file path=ppt/slides/_rels/slide10.xml.rels><?xml version='1.0' encoding='UTF-8' standalone='yes'?>
<Relationships xmlns="http://schemas.openxmlformats.org/package/2006/relationships"><Relationship Id="rId1" Target="../slideLayouts/slideLayout12.xml" Type="http://schemas.openxmlformats.org/officeDocument/2006/relationships/slideLayout"/></Relationships>
</file>

<file path=ppt/slides/_rels/slide11.xml.rels><?xml version='1.0' encoding='UTF-8' standalone='yes'?>
<Relationships xmlns="http://schemas.openxmlformats.org/package/2006/relationships"><Relationship Id="rId1" Target="../slideLayouts/slideLayout12.xml" Type="http://schemas.openxmlformats.org/officeDocument/2006/relationships/slideLayout"/><Relationship Id="rId3" Target="../media/image5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4202E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rcRect l="3720" r="3720" t="0" b="0"/>
          <a:stretch>
            <a:fillRect/>
          </a:stretch>
        </p:blipFill>
        <p:spPr>
          <a:xfrm rot="0" flipH="false" flipV="false">
            <a:off x="7112000" y="0"/>
            <a:ext cx="5080000" cy="6858000"/>
          </a:xfrm>
          <a:prstGeom prst="rect">
            <a:avLst/>
          </a:prstGeom>
          <a:noFill/>
          <a:ln w="25400" cmpd="sng" cap="flat">
            <a:noFill/>
            <a:prstDash val="solid"/>
            <a:round/>
          </a:ln>
        </p:spPr>
      </p:pic>
      <p:sp>
        <p:nvSpPr>
          <p:cNvPr name="AutoShape 3" id="3"/>
          <p:cNvSpPr/>
          <p:nvPr/>
        </p:nvSpPr>
        <p:spPr>
          <a:xfrm rot="0" flipH="false" flipV="false">
            <a:off x="0" y="0"/>
            <a:ext cx="7112000" cy="6858000"/>
          </a:xfrm>
          <a:prstGeom prst="roundRect">
            <a:avLst>
              <a:gd name="adj" fmla="val 0"/>
            </a:avLst>
          </a:prstGeom>
          <a:solidFill>
            <a:srgbClr val="14202E">
              <a:alpha val="100000"/>
            </a:srgbClr>
          </a:solidFill>
          <a:ln w="25400" cmpd="sng" cap="flat">
            <a:noFill/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4" id="4"/>
          <p:cNvSpPr txBox="true"/>
          <p:nvPr/>
        </p:nvSpPr>
        <p:spPr>
          <a:xfrm rot="0" flipH="false" flipV="false">
            <a:off x="762000" y="889000"/>
            <a:ext cx="5080000" cy="381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false" i="false" strike="noStrike" u="none" sz="1200">
                <a:solidFill>
                  <a:srgbClr val="C9A96E"/>
                </a:solidFill>
                <a:latin typeface="Noto Sans SC"/>
                <a:ea typeface="Noto Sans SC"/>
                <a:cs typeface="Noto Sans SC"/>
                <a:sym typeface="Noto Sans SC"/>
              </a:rPr>
              <a:t>LINGCHONG</a:t>
            </a:r>
            <a:endParaRPr lang="en-US" sz="1100"/>
          </a:p>
        </p:txBody>
      </p:sp>
      <p:cxnSp>
        <p:nvCxnSpPr>
          <p:cNvPr name="Connector 5" id="5"/>
          <p:cNvCxnSpPr/>
          <p:nvPr/>
        </p:nvCxnSpPr>
        <p:spPr>
          <a:xfrm rot="-57290" flipH="false" flipV="false">
            <a:off x="762053" y="1454150"/>
            <a:ext cx="762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25400" cmpd="sng" cap="flat">
            <a:solidFill>
              <a:srgbClr val="C9A96E">
                <a:alpha val="100000"/>
              </a:srgbClr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name="AutoShape 6" id="6"/>
          <p:cNvSpPr txBox="true"/>
          <p:nvPr/>
        </p:nvSpPr>
        <p:spPr>
          <a:xfrm rot="0" flipH="false" flipV="false">
            <a:off x="762000" y="1905000"/>
            <a:ext cx="6096000" cy="1524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00000"/>
              </a:lnSpc>
              <a:defRPr/>
            </a:pPr>
            <a:r>
              <a:rPr lang="en-US" b="true" i="false" strike="noStrike" u="none" sz="4400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WashDry Cabinet</a:t>
            </a:r>
            <a:endParaRPr lang="en-US" sz="1100"/>
          </a:p>
        </p:txBody>
      </p:sp>
      <p:sp>
        <p:nvSpPr>
          <p:cNvPr name="AutoShape 7" id="7"/>
          <p:cNvSpPr txBox="true"/>
          <p:nvPr/>
        </p:nvSpPr>
        <p:spPr>
          <a:xfrm rot="0" flipH="false" flipV="false">
            <a:off x="762000" y="3048000"/>
            <a:ext cx="5842000" cy="762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16666"/>
              </a:lnSpc>
              <a:defRPr/>
            </a:pPr>
            <a:r>
              <a:rPr lang="en-US" b="true" i="false" strike="noStrike" u="none" sz="2000">
                <a:solidFill>
                  <a:srgbClr val="C9A96E"/>
                </a:solidFill>
                <a:latin typeface="Noto Sans SC"/>
                <a:ea typeface="Noto Sans SC"/>
                <a:cs typeface="Noto Sans SC"/>
                <a:sym typeface="Noto Sans SC"/>
              </a:rPr>
              <a:t>Distributor Brief &amp; FAQ</a:t>
            </a:r>
            <a:endParaRPr lang="en-US" sz="1100"/>
          </a:p>
        </p:txBody>
      </p:sp>
      <p:sp>
        <p:nvSpPr>
          <p:cNvPr name="AutoShape 8" id="8"/>
          <p:cNvSpPr txBox="true"/>
          <p:nvPr/>
        </p:nvSpPr>
        <p:spPr>
          <a:xfrm rot="0" flipH="false" flipV="false">
            <a:off x="762000" y="4064000"/>
            <a:ext cx="5588000" cy="1016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33333"/>
              </a:lnSpc>
              <a:defRPr/>
            </a:pPr>
            <a:r>
              <a:rPr lang="en-US" b="false" i="false" strike="noStrike" u="none" sz="1400">
                <a:solidFill>
                  <a:srgbClr val="B4B9C3"/>
                </a:solidFill>
                <a:latin typeface="Noto Sans SC"/>
                <a:ea typeface="Noto Sans SC"/>
                <a:cs typeface="Noto Sans SC"/>
                <a:sym typeface="Noto Sans SC"/>
              </a:rPr>
              <a:t>Wash, dry and care in one cabinet.</a:t>
            </a:r>
          </a:p>
          <a:p>
            <a:pPr algn="l" marL="0" indent="0">
              <a:lnSpc>
                <a:spcPct val="133333"/>
              </a:lnSpc>
            </a:pPr>
            <a:r>
              <a:rPr lang="en-US" b="false" i="false" strike="noStrike" u="none" sz="1400">
                <a:solidFill>
                  <a:srgbClr val="B4B9C3"/>
                </a:solidFill>
                <a:latin typeface="Noto Sans SC"/>
                <a:ea typeface="Noto Sans SC"/>
                <a:cs typeface="Noto Sans SC"/>
                <a:sym typeface="Noto Sans SC"/>
              </a:rPr>
              <a:t>Hanging spray washing with automatic drying and garment care.</a:t>
            </a:r>
          </a:p>
        </p:txBody>
      </p:sp>
      <p:sp>
        <p:nvSpPr>
          <p:cNvPr name="AutoShape 9" id="9"/>
          <p:cNvSpPr txBox="true"/>
          <p:nvPr/>
        </p:nvSpPr>
        <p:spPr>
          <a:xfrm rot="0" flipH="false" flipV="false">
            <a:off x="762000" y="5842000"/>
            <a:ext cx="5588000" cy="381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false" i="false" strike="noStrike" u="none" sz="1100">
                <a:solidFill>
                  <a:srgbClr val="8C919B"/>
                </a:solidFill>
                <a:latin typeface="Noto Sans SC"/>
                <a:ea typeface="Noto Sans SC"/>
                <a:cs typeface="Noto Sans SC"/>
                <a:sym typeface="Noto Sans SC"/>
              </a:rPr>
              <a:t>Foshan Honghu Technology Co., Ltd. · gdlingchong.com</a:t>
            </a:r>
            <a:endParaRPr lang="en-US" sz="1100"/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>
  <p:cSld>
    <p:bg>
      <p:bgPr>
        <a:solidFill>
          <a:srgbClr val="F7F5F1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 txBox="true"/>
          <p:nvPr/>
        </p:nvSpPr>
        <p:spPr>
          <a:xfrm rot="0" flipH="false" flipV="false">
            <a:off x="762000" y="635000"/>
            <a:ext cx="2540000" cy="254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false" i="false" strike="noStrike" u="none" sz="1100">
                <a:solidFill>
                  <a:srgbClr val="A08250"/>
                </a:solidFill>
                <a:latin typeface="Noto Sans SC"/>
                <a:ea typeface="Noto Sans SC"/>
                <a:cs typeface="Noto Sans SC"/>
                <a:sym typeface="Noto Sans SC"/>
              </a:rPr>
              <a:t>01 · ABOUT US</a:t>
            </a:r>
            <a:endParaRPr lang="en-US" sz="1100"/>
          </a:p>
        </p:txBody>
      </p:sp>
      <p:sp>
        <p:nvSpPr>
          <p:cNvPr name="AutoShape 3" id="3"/>
          <p:cNvSpPr txBox="true"/>
          <p:nvPr/>
        </p:nvSpPr>
        <p:spPr>
          <a:xfrm rot="0" flipH="false" flipV="false">
            <a:off x="762000" y="1016000"/>
            <a:ext cx="10668000" cy="635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3200">
                <a:solidFill>
                  <a:srgbClr val="1A1A1A"/>
                </a:solidFill>
                <a:latin typeface="Noto Sans SC"/>
                <a:ea typeface="Noto Sans SC"/>
                <a:cs typeface="Noto Sans SC"/>
                <a:sym typeface="Noto Sans SC"/>
              </a:rPr>
              <a:t>Furniture experience, dedicated product development</a:t>
            </a:r>
          </a:p>
        </p:txBody>
      </p:sp>
      <p:cxnSp>
        <p:nvCxnSpPr>
          <p:cNvPr name="Connector 4" id="4"/>
          <p:cNvCxnSpPr/>
          <p:nvPr/>
        </p:nvCxnSpPr>
        <p:spPr>
          <a:xfrm rot="-85925" flipH="false" flipV="false">
            <a:off x="762079" y="1835150"/>
            <a:ext cx="508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25400" cmpd="sng" cap="flat">
            <a:solidFill>
              <a:srgbClr val="C9A96E">
                <a:alpha val="100000"/>
              </a:srgbClr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name="AutoShape 5" id="5"/>
          <p:cNvSpPr txBox="true"/>
          <p:nvPr/>
        </p:nvSpPr>
        <p:spPr>
          <a:xfrm rot="0" flipH="false" flipV="false">
            <a:off x="762000" y="2222500"/>
            <a:ext cx="5588000" cy="2286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41666"/>
              </a:lnSpc>
              <a:defRPr/>
            </a:pPr>
            <a:r>
              <a:rPr lang="en-US" b="false" i="false" strike="noStrike" u="none" sz="1400">
                <a:solidFill>
                  <a:srgbClr val="555555"/>
                </a:solidFill>
                <a:latin typeface="Noto Sans SC"/>
                <a:ea typeface="Noto Sans SC"/>
                <a:cs typeface="Noto Sans SC"/>
                <a:sym typeface="Noto Sans SC"/>
              </a:rPr>
              <a:t>Foshan Honghu Technology Co., Ltd. was established in 2024 for this product. Our predecessor, Guangdong Suoaoer Furniture Co., Ltd., has over ten years of experience in furniture and drying cabinets.</a:t>
            </a:r>
          </a:p>
          <a:p>
            <a:pPr algn="l" marL="0" indent="0">
              <a:lnSpc>
                <a:spcPct val="141666"/>
              </a:lnSpc>
            </a:pPr>
            <a:r>
              <a:rPr lang="en-US" b="false" i="false" strike="noStrike" u="none" sz="1400">
                <a:solidFill>
                  <a:srgbClr val="555555"/>
                </a:solidFill>
                <a:latin typeface="Noto Sans SC"/>
                <a:ea typeface="Noto Sans SC"/>
                <a:cs typeface="Noto Sans SC"/>
                <a:sym typeface="Noto Sans SC"/>
              </a:rPr>
              <a:t>We developed the LC-308 over four years, with dozens of iterations before the commercial version. Our factory occupies 3,000 sqm in Foshan, Guangdong.</a:t>
            </a:r>
          </a:p>
        </p:txBody>
      </p:sp>
      <p:sp>
        <p:nvSpPr>
          <p:cNvPr name="AutoShape 6" id="6"/>
          <p:cNvSpPr txBox="true"/>
          <p:nvPr/>
        </p:nvSpPr>
        <p:spPr>
          <a:xfrm rot="0" flipH="false" flipV="false">
            <a:off x="7112000" y="2222500"/>
            <a:ext cx="4318000" cy="254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false" i="false" strike="noStrike" u="none" sz="1100">
                <a:solidFill>
                  <a:srgbClr val="8C8C8C"/>
                </a:solidFill>
                <a:latin typeface="Noto Sans SC"/>
                <a:ea typeface="Noto Sans SC"/>
                <a:cs typeface="Noto Sans SC"/>
                <a:sym typeface="Noto Sans SC"/>
              </a:rPr>
              <a:t>AT A GLANCE</a:t>
            </a:r>
            <a:endParaRPr lang="en-US" sz="1100"/>
          </a:p>
        </p:txBody>
      </p:sp>
      <p:sp>
        <p:nvSpPr>
          <p:cNvPr name="AutoShape 7" id="7"/>
          <p:cNvSpPr txBox="true"/>
          <p:nvPr/>
        </p:nvSpPr>
        <p:spPr>
          <a:xfrm rot="0" flipH="false" flipV="false">
            <a:off x="7112000" y="2603500"/>
            <a:ext cx="2032000" cy="635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non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3000">
                <a:solidFill>
                  <a:srgbClr val="14202E"/>
                </a:solidFill>
                <a:latin typeface="Noto Sans SC"/>
                <a:ea typeface="Noto Sans SC"/>
                <a:cs typeface="Noto Sans SC"/>
                <a:sym typeface="Noto Sans SC"/>
              </a:rPr>
              <a:t>10+ yrs</a:t>
            </a:r>
            <a:endParaRPr lang="en-US" sz="1100"/>
          </a:p>
        </p:txBody>
      </p:sp>
      <p:sp>
        <p:nvSpPr>
          <p:cNvPr name="AutoShape 8" id="8"/>
          <p:cNvSpPr txBox="true"/>
          <p:nvPr/>
        </p:nvSpPr>
        <p:spPr>
          <a:xfrm rot="0" flipH="false" flipV="false">
            <a:off x="7112000" y="3238500"/>
            <a:ext cx="2159000" cy="4572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08333"/>
              </a:lnSpc>
              <a:defRPr/>
            </a:pPr>
            <a:r>
              <a:rPr lang="en-US" b="false" i="false" strike="noStrike" u="none" sz="1100">
                <a:solidFill>
                  <a:srgbClr val="787878"/>
                </a:solidFill>
                <a:latin typeface="Noto Sans SC"/>
                <a:ea typeface="Noto Sans SC"/>
                <a:cs typeface="Noto Sans SC"/>
                <a:sym typeface="Noto Sans SC"/>
              </a:rPr>
              <a:t>Furniture &amp; cabinet manufacturing</a:t>
            </a:r>
            <a:endParaRPr lang="en-US" sz="1100"/>
          </a:p>
        </p:txBody>
      </p:sp>
      <p:sp>
        <p:nvSpPr>
          <p:cNvPr name="AutoShape 9" id="9"/>
          <p:cNvSpPr txBox="true"/>
          <p:nvPr/>
        </p:nvSpPr>
        <p:spPr>
          <a:xfrm rot="0" flipH="false" flipV="false">
            <a:off x="9398000" y="2603500"/>
            <a:ext cx="2032000" cy="635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non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3000">
                <a:solidFill>
                  <a:srgbClr val="14202E"/>
                </a:solidFill>
                <a:latin typeface="Noto Sans SC"/>
                <a:ea typeface="Noto Sans SC"/>
                <a:cs typeface="Noto Sans SC"/>
                <a:sym typeface="Noto Sans SC"/>
              </a:rPr>
              <a:t>50,000</a:t>
            </a:r>
            <a:endParaRPr lang="en-US" sz="1100"/>
          </a:p>
        </p:txBody>
      </p:sp>
      <p:sp>
        <p:nvSpPr>
          <p:cNvPr name="AutoShape 10" id="10"/>
          <p:cNvSpPr txBox="true"/>
          <p:nvPr/>
        </p:nvSpPr>
        <p:spPr>
          <a:xfrm rot="0" flipH="false" flipV="false">
            <a:off x="9398000" y="3238500"/>
            <a:ext cx="2032000" cy="4572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false" i="false" strike="noStrike" u="none" sz="1100">
                <a:solidFill>
                  <a:srgbClr val="787878"/>
                </a:solidFill>
                <a:latin typeface="Noto Sans SC"/>
                <a:ea typeface="Noto Sans SC"/>
                <a:cs typeface="Noto Sans SC"/>
                <a:sym typeface="Noto Sans SC"/>
              </a:rPr>
              <a:t>All furniture units</a:t>
            </a:r>
          </a:p>
          <a:p>
            <a:pPr algn="l" marL="0" indent="0">
              <a:lnSpc>
                <a:spcPct val="125000"/>
              </a:lnSpc>
              <a:defRPr/>
            </a:pPr>
            <a:r>
              <a:rPr lang="en-US" b="false" i="false" strike="noStrike" u="none" sz="1100">
                <a:solidFill>
                  <a:srgbClr val="787878"/>
                </a:solidFill>
                <a:latin typeface="Noto Sans SC"/>
                <a:ea typeface="Noto Sans SC"/>
                <a:cs typeface="Noto Sans SC"/>
                <a:sym typeface="Noto Sans SC"/>
              </a:rPr>
              <a:t>Annual capacity</a:t>
            </a:r>
          </a:p>
        </p:txBody>
      </p:sp>
      <p:sp>
        <p:nvSpPr>
          <p:cNvPr name="AutoShape 11" id="11"/>
          <p:cNvSpPr txBox="true"/>
          <p:nvPr/>
        </p:nvSpPr>
        <p:spPr>
          <a:xfrm rot="0" flipH="false" flipV="false">
            <a:off x="7112000" y="3810000"/>
            <a:ext cx="2286000" cy="635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non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3000">
                <a:solidFill>
                  <a:srgbClr val="14202E"/>
                </a:solidFill>
                <a:latin typeface="Noto Sans SC"/>
                <a:ea typeface="Noto Sans SC"/>
                <a:cs typeface="Noto Sans SC"/>
                <a:sym typeface="Noto Sans SC"/>
              </a:rPr>
              <a:t>3,000 sqm</a:t>
            </a:r>
            <a:endParaRPr lang="en-US" sz="1100"/>
          </a:p>
        </p:txBody>
      </p:sp>
      <p:sp>
        <p:nvSpPr>
          <p:cNvPr name="AutoShape 12" id="12"/>
          <p:cNvSpPr txBox="true"/>
          <p:nvPr/>
        </p:nvSpPr>
        <p:spPr>
          <a:xfrm rot="0" flipH="false" flipV="false">
            <a:off x="7112000" y="4445000"/>
            <a:ext cx="2032000" cy="254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false" i="false" strike="noStrike" u="none" sz="1100">
                <a:solidFill>
                  <a:srgbClr val="787878"/>
                </a:solidFill>
                <a:latin typeface="Noto Sans SC"/>
                <a:ea typeface="Noto Sans SC"/>
                <a:cs typeface="Noto Sans SC"/>
                <a:sym typeface="Noto Sans SC"/>
              </a:rPr>
              <a:t>Foshan factory floor</a:t>
            </a:r>
            <a:endParaRPr lang="en-US" sz="1100"/>
          </a:p>
        </p:txBody>
      </p:sp>
      <p:sp>
        <p:nvSpPr>
          <p:cNvPr name="AutoShape 13" id="13"/>
          <p:cNvSpPr txBox="true"/>
          <p:nvPr/>
        </p:nvSpPr>
        <p:spPr>
          <a:xfrm rot="0" flipH="false" flipV="false">
            <a:off x="9398000" y="3810000"/>
            <a:ext cx="2032000" cy="635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non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3000">
                <a:solidFill>
                  <a:srgbClr val="14202E"/>
                </a:solidFill>
                <a:latin typeface="Noto Sans SC"/>
                <a:ea typeface="Noto Sans SC"/>
                <a:cs typeface="Noto Sans SC"/>
                <a:sym typeface="Noto Sans SC"/>
              </a:rPr>
              <a:t>4 years</a:t>
            </a:r>
          </a:p>
        </p:txBody>
      </p:sp>
      <p:sp>
        <p:nvSpPr>
          <p:cNvPr name="AutoShape 14" id="14"/>
          <p:cNvSpPr txBox="true"/>
          <p:nvPr/>
        </p:nvSpPr>
        <p:spPr>
          <a:xfrm rot="0" flipH="false" flipV="false">
            <a:off x="9398000" y="4445000"/>
            <a:ext cx="2159000" cy="4572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08333"/>
              </a:lnSpc>
              <a:defRPr/>
            </a:pPr>
            <a:r>
              <a:rPr lang="en-US" b="false" i="false" strike="noStrike" u="none" sz="1100">
                <a:solidFill>
                  <a:srgbClr val="787878"/>
                </a:solidFill>
                <a:latin typeface="Noto Sans SC"/>
                <a:ea typeface="Noto Sans SC"/>
                <a:cs typeface="Noto Sans SC"/>
                <a:sym typeface="Noto Sans SC"/>
              </a:rPr>
              <a:t>LC-308 development</a:t>
            </a:r>
          </a:p>
        </p:txBody>
      </p:sp>
      <p:cxnSp>
        <p:nvCxnSpPr>
          <p:cNvPr name="Connector 15" id="15"/>
          <p:cNvCxnSpPr/>
          <p:nvPr/>
        </p:nvCxnSpPr>
        <p:spPr>
          <a:xfrm rot="-4092" flipH="false" flipV="false">
            <a:off x="762004" y="5327650"/>
            <a:ext cx="10668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mpd="sng" cap="flat">
            <a:solidFill>
              <a:srgbClr val="DCD8D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name="AutoShape 16" id="16"/>
          <p:cNvSpPr txBox="true"/>
          <p:nvPr/>
        </p:nvSpPr>
        <p:spPr>
          <a:xfrm rot="0" flipH="false" flipV="false">
            <a:off x="762000" y="5588000"/>
            <a:ext cx="10668000" cy="381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1300">
                <a:solidFill>
                  <a:srgbClr val="14202E"/>
                </a:solidFill>
                <a:latin typeface="Noto Sans SC"/>
                <a:ea typeface="Noto Sans SC"/>
                <a:cs typeface="Noto Sans SC"/>
                <a:sym typeface="Noto Sans SC"/>
              </a:rPr>
              <a:t>We hold invention and utility model patents for garment-care technology.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F5F1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 txBox="true"/>
          <p:nvPr/>
        </p:nvSpPr>
        <p:spPr>
          <a:xfrm rot="0" flipH="false" flipV="false">
            <a:off x="762000" y="635000"/>
            <a:ext cx="2540000" cy="254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false" i="false" strike="noStrike" u="none" sz="1100">
                <a:solidFill>
                  <a:srgbClr val="A08250"/>
                </a:solidFill>
                <a:latin typeface="Noto Sans SC"/>
                <a:ea typeface="Noto Sans SC"/>
                <a:cs typeface="Noto Sans SC"/>
                <a:sym typeface="Noto Sans SC"/>
              </a:rPr>
              <a:t>02 · PRODUCT LINEUP</a:t>
            </a:r>
            <a:endParaRPr lang="en-US" sz="1100"/>
          </a:p>
        </p:txBody>
      </p:sp>
      <p:sp>
        <p:nvSpPr>
          <p:cNvPr name="AutoShape 3" id="3"/>
          <p:cNvSpPr txBox="true"/>
          <p:nvPr/>
        </p:nvSpPr>
        <p:spPr>
          <a:xfrm rot="0" flipH="false" flipV="false">
            <a:off x="762000" y="1016000"/>
            <a:ext cx="8890000" cy="635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3000">
                <a:solidFill>
                  <a:srgbClr val="1A1A1A"/>
                </a:solidFill>
                <a:latin typeface="Noto Sans SC"/>
                <a:ea typeface="Noto Sans SC"/>
                <a:cs typeface="Noto Sans SC"/>
                <a:sym typeface="Noto Sans SC"/>
              </a:rPr>
              <a:t>LC-308 and custom configurations</a:t>
            </a:r>
          </a:p>
        </p:txBody>
      </p:sp>
      <p:cxnSp>
        <p:nvCxnSpPr>
          <p:cNvPr name="Connector 4" id="4"/>
          <p:cNvCxnSpPr/>
          <p:nvPr/>
        </p:nvCxnSpPr>
        <p:spPr>
          <a:xfrm rot="-85925" flipH="false" flipV="false">
            <a:off x="762079" y="1771650"/>
            <a:ext cx="508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25400" cmpd="sng" cap="flat">
            <a:solidFill>
              <a:srgbClr val="C9A96E">
                <a:alpha val="100000"/>
              </a:srgbClr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name="AutoShape 5" id="5"/>
          <p:cNvSpPr txBox="true"/>
          <p:nvPr/>
        </p:nvSpPr>
        <p:spPr>
          <a:xfrm rot="0" flipH="false" flipV="false">
            <a:off x="762000" y="2032000"/>
            <a:ext cx="5080000" cy="381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1800">
                <a:solidFill>
                  <a:srgbClr val="14202E"/>
                </a:solidFill>
                <a:latin typeface="Noto Sans SC"/>
                <a:ea typeface="Noto Sans SC"/>
                <a:cs typeface="Noto Sans SC"/>
                <a:sym typeface="Noto Sans SC"/>
              </a:rPr>
              <a:t>Standard model: LC-308 (single-door)</a:t>
            </a:r>
            <a:endParaRPr lang="en-US" sz="1100"/>
          </a:p>
        </p:txBody>
      </p:sp>
      <p:sp>
        <p:nvSpPr>
          <p:cNvPr name="AutoShape 6" id="6"/>
          <p:cNvSpPr txBox="true"/>
          <p:nvPr/>
        </p:nvSpPr>
        <p:spPr>
          <a:xfrm rot="0" flipH="false" flipV="false">
            <a:off x="762000" y="2476500"/>
            <a:ext cx="5334000" cy="1016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33333"/>
              </a:lnSpc>
              <a:defRPr/>
            </a:pPr>
            <a:r>
              <a:rPr lang="en-US" b="false" i="false" strike="noStrike" u="none" sz="1300">
                <a:solidFill>
                  <a:srgbClr val="555555"/>
                </a:solidFill>
                <a:latin typeface="Noto Sans SC"/>
                <a:ea typeface="Noto Sans SC"/>
                <a:cs typeface="Noto Sans SC"/>
                <a:sym typeface="Noto Sans SC"/>
              </a:rPr>
              <a:t>The LC-308 single-door cabinet washes, dries and cares for 8 lightweight garments or 4 thick garments per cycle. Standard finishes include black, champagne and walnut.</a:t>
            </a:r>
          </a:p>
        </p:txBody>
      </p:sp>
      <p:pic>
        <p:nvPicPr>
          <p:cNvPr name="Picture 7" id="7"/>
          <p:cNvPicPr>
            <a:picLocks noChangeAspect="true"/>
          </p:cNvPicPr>
          <p:nvPr/>
        </p:nvPicPr>
        <p:blipFill>
          <a:blip r:embed="rId2"/>
          <a:srcRect l="4877" r="4877" t="0" b="0"/>
          <a:stretch>
            <a:fillRect/>
          </a:stretch>
        </p:blipFill>
        <p:spPr>
          <a:xfrm rot="0" flipH="false" flipV="false">
            <a:off x="1016000" y="3556000"/>
            <a:ext cx="1651000" cy="2286000"/>
          </a:xfrm>
          <a:prstGeom prst="rect">
            <a:avLst/>
          </a:prstGeom>
          <a:noFill/>
          <a:ln w="25400" cmpd="sng" cap="flat">
            <a:noFill/>
            <a:prstDash val="solid"/>
            <a:round/>
          </a:ln>
        </p:spPr>
      </p:pic>
      <p:pic>
        <p:nvPicPr>
          <p:cNvPr name="Picture 8" id="8"/>
          <p:cNvPicPr>
            <a:picLocks noChangeAspect="true"/>
          </p:cNvPicPr>
          <p:nvPr/>
        </p:nvPicPr>
        <p:blipFill>
          <a:blip r:embed="rId3"/>
          <a:srcRect l="4877" r="4877" t="0" b="0"/>
          <a:stretch>
            <a:fillRect/>
          </a:stretch>
        </p:blipFill>
        <p:spPr>
          <a:xfrm rot="0" flipH="false" flipV="false">
            <a:off x="2921000" y="3556000"/>
            <a:ext cx="1651000" cy="2286000"/>
          </a:xfrm>
          <a:prstGeom prst="rect">
            <a:avLst/>
          </a:prstGeom>
          <a:noFill/>
          <a:ln w="25400" cmpd="sng" cap="flat">
            <a:noFill/>
            <a:prstDash val="solid"/>
            <a:round/>
          </a:ln>
        </p:spPr>
      </p:pic>
      <p:sp>
        <p:nvSpPr>
          <p:cNvPr name="AutoShape 9" id="9"/>
          <p:cNvSpPr txBox="true"/>
          <p:nvPr/>
        </p:nvSpPr>
        <p:spPr>
          <a:xfrm rot="0" flipH="false" flipV="false">
            <a:off x="1016000" y="5905500"/>
            <a:ext cx="1651000" cy="254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ctr" marL="0" indent="0">
              <a:lnSpc>
                <a:spcPct val="125000"/>
              </a:lnSpc>
              <a:defRPr/>
            </a:pPr>
            <a:r>
              <a:rPr lang="en-US" b="false" i="false" strike="noStrike" u="none" sz="1000">
                <a:solidFill>
                  <a:srgbClr val="787878"/>
                </a:solidFill>
                <a:latin typeface="Noto Sans SC"/>
                <a:ea typeface="Noto Sans SC"/>
                <a:cs typeface="Noto Sans SC"/>
                <a:sym typeface="Noto Sans SC"/>
              </a:rPr>
              <a:t>Champagne</a:t>
            </a:r>
            <a:endParaRPr lang="en-US" sz="1100"/>
          </a:p>
        </p:txBody>
      </p:sp>
      <p:sp>
        <p:nvSpPr>
          <p:cNvPr name="AutoShape 10" id="10"/>
          <p:cNvSpPr txBox="true"/>
          <p:nvPr/>
        </p:nvSpPr>
        <p:spPr>
          <a:xfrm rot="0" flipH="false" flipV="false">
            <a:off x="2921000" y="5905500"/>
            <a:ext cx="1651000" cy="254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ctr" marL="0" indent="0">
              <a:lnSpc>
                <a:spcPct val="125000"/>
              </a:lnSpc>
              <a:defRPr/>
            </a:pPr>
            <a:r>
              <a:rPr lang="en-US" b="false" i="false" strike="noStrike" u="none" sz="1000">
                <a:solidFill>
                  <a:srgbClr val="787878"/>
                </a:solidFill>
                <a:latin typeface="Noto Sans SC"/>
                <a:ea typeface="Noto Sans SC"/>
                <a:cs typeface="Noto Sans SC"/>
                <a:sym typeface="Noto Sans SC"/>
              </a:rPr>
              <a:t>Walnut</a:t>
            </a:r>
            <a:endParaRPr lang="en-US" sz="1100"/>
          </a:p>
        </p:txBody>
      </p:sp>
      <p:cxnSp>
        <p:nvCxnSpPr>
          <p:cNvPr name="Connector 11" id="11"/>
          <p:cNvCxnSpPr/>
          <p:nvPr/>
        </p:nvCxnSpPr>
        <p:spPr>
          <a:xfrm rot="5388910" flipH="false" flipV="false">
            <a:off x="4381500" y="3994160"/>
            <a:ext cx="3937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mpd="sng" cap="flat">
            <a:solidFill>
              <a:srgbClr val="DCD8D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name="AutoShape 12" id="12"/>
          <p:cNvSpPr txBox="true"/>
          <p:nvPr/>
        </p:nvSpPr>
        <p:spPr>
          <a:xfrm rot="0" flipH="false" flipV="false">
            <a:off x="6858000" y="2032000"/>
            <a:ext cx="4572000" cy="381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1800">
                <a:solidFill>
                  <a:srgbClr val="14202E"/>
                </a:solidFill>
                <a:latin typeface="Noto Sans SC"/>
                <a:ea typeface="Noto Sans SC"/>
                <a:cs typeface="Noto Sans SC"/>
                <a:sym typeface="Noto Sans SC"/>
              </a:rPr>
              <a:t>Custom options for your market</a:t>
            </a:r>
            <a:endParaRPr lang="en-US" sz="1100"/>
          </a:p>
        </p:txBody>
      </p:sp>
      <p:sp>
        <p:nvSpPr>
          <p:cNvPr name="AutoShape 13" id="13"/>
          <p:cNvSpPr txBox="true"/>
          <p:nvPr/>
        </p:nvSpPr>
        <p:spPr>
          <a:xfrm rot="0" flipH="false" flipV="false">
            <a:off x="6858000" y="2603500"/>
            <a:ext cx="4572000" cy="381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1300">
                <a:solidFill>
                  <a:srgbClr val="14202E"/>
                </a:solidFill>
                <a:latin typeface="Noto Sans SC"/>
                <a:ea typeface="Noto Sans SC"/>
                <a:cs typeface="Noto Sans SC"/>
                <a:sym typeface="Noto Sans SC"/>
              </a:rPr>
              <a:t>Double-door format for custom orders</a:t>
            </a:r>
          </a:p>
        </p:txBody>
      </p:sp>
      <p:sp>
        <p:nvSpPr>
          <p:cNvPr name="AutoShape 14" id="14"/>
          <p:cNvSpPr txBox="true"/>
          <p:nvPr/>
        </p:nvSpPr>
        <p:spPr>
          <a:xfrm rot="0" flipH="false" flipV="false">
            <a:off x="6858000" y="3111500"/>
            <a:ext cx="4572000" cy="381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1300">
                <a:solidFill>
                  <a:srgbClr val="14202E"/>
                </a:solidFill>
                <a:latin typeface="Noto Sans SC"/>
                <a:ea typeface="Noto Sans SC"/>
                <a:cs typeface="Noto Sans SC"/>
                <a:sym typeface="Noto Sans SC"/>
              </a:rPr>
              <a:t>Custom size, color and appearance</a:t>
            </a:r>
          </a:p>
        </p:txBody>
      </p:sp>
      <p:sp>
        <p:nvSpPr>
          <p:cNvPr name="AutoShape 15" id="15"/>
          <p:cNvSpPr txBox="true"/>
          <p:nvPr/>
        </p:nvSpPr>
        <p:spPr>
          <a:xfrm rot="0" flipH="false" flipV="false">
            <a:off x="6858000" y="3619500"/>
            <a:ext cx="4572000" cy="381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1300">
                <a:solidFill>
                  <a:srgbClr val="14202E"/>
                </a:solidFill>
                <a:latin typeface="Noto Sans SC"/>
                <a:ea typeface="Noto Sans SC"/>
                <a:cs typeface="Noto Sans SC"/>
                <a:sym typeface="Noto Sans SC"/>
              </a:rPr>
              <a:t>110 V or 220 V by order</a:t>
            </a:r>
          </a:p>
        </p:txBody>
      </p:sp>
      <p:sp>
        <p:nvSpPr>
          <p:cNvPr name="AutoShape 16" id="16"/>
          <p:cNvSpPr txBox="true"/>
          <p:nvPr/>
        </p:nvSpPr>
        <p:spPr>
          <a:xfrm rot="0" flipH="false" flipV="false">
            <a:off x="6858000" y="4127500"/>
            <a:ext cx="4572000" cy="381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1300">
                <a:solidFill>
                  <a:srgbClr val="14202E"/>
                </a:solidFill>
                <a:latin typeface="Noto Sans SC"/>
                <a:ea typeface="Noto Sans SC"/>
                <a:cs typeface="Noto Sans SC"/>
                <a:sym typeface="Noto Sans SC"/>
              </a:rPr>
              <a:t>Plug configured for the destination country</a:t>
            </a:r>
          </a:p>
        </p:txBody>
      </p:sp>
      <p:sp>
        <p:nvSpPr>
          <p:cNvPr name="AutoShape 17" id="17"/>
          <p:cNvSpPr txBox="true"/>
          <p:nvPr/>
        </p:nvSpPr>
        <p:spPr>
          <a:xfrm rot="0" flipH="false" flipV="false">
            <a:off x="6858000" y="4635500"/>
            <a:ext cx="4572000" cy="381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1300">
                <a:solidFill>
                  <a:srgbClr val="14202E"/>
                </a:solidFill>
                <a:latin typeface="Noto Sans SC"/>
                <a:ea typeface="Noto Sans SC"/>
                <a:cs typeface="Noto Sans SC"/>
                <a:sym typeface="Noto Sans SC"/>
              </a:rPr>
              <a:t>OEM logo, packaging and UI language</a:t>
            </a:r>
          </a:p>
        </p:txBody>
      </p:sp>
      <p:sp>
        <p:nvSpPr>
          <p:cNvPr name="AutoShape 18" id="18"/>
          <p:cNvSpPr/>
          <p:nvPr/>
        </p:nvSpPr>
        <p:spPr>
          <a:xfrm rot="0" flipH="false" flipV="false">
            <a:off x="6858000" y="5207000"/>
            <a:ext cx="4572000" cy="825500"/>
          </a:xfrm>
          <a:prstGeom prst="roundRect">
            <a:avLst>
              <a:gd name="adj" fmla="val 0"/>
            </a:avLst>
          </a:prstGeom>
          <a:solidFill>
            <a:srgbClr val="14202E">
              <a:alpha val="100000"/>
            </a:srgbClr>
          </a:solidFill>
          <a:ln w="25400" cmpd="sng" cap="flat">
            <a:noFill/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19" id="19"/>
          <p:cNvSpPr txBox="true"/>
          <p:nvPr/>
        </p:nvSpPr>
        <p:spPr>
          <a:xfrm rot="0" flipH="false" flipV="false">
            <a:off x="7048500" y="5308600"/>
            <a:ext cx="4191000" cy="635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16666"/>
              </a:lnSpc>
              <a:defRPr/>
            </a:pPr>
            <a:r>
              <a:rPr lang="en-US" b="false" i="false" strike="noStrike" u="none" sz="1200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Tell us your required size, finish and installation conditions. We confirm the configuration with your order.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7F5F1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 txBox="true"/>
          <p:nvPr/>
        </p:nvSpPr>
        <p:spPr>
          <a:xfrm rot="0" flipH="false" flipV="false">
            <a:off x="762000" y="635000"/>
            <a:ext cx="2540000" cy="254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false" i="false" strike="noStrike" u="none" sz="1100">
                <a:solidFill>
                  <a:srgbClr val="A08250"/>
                </a:solidFill>
                <a:latin typeface="Noto Sans SC"/>
                <a:ea typeface="Noto Sans SC"/>
                <a:cs typeface="Noto Sans SC"/>
                <a:sym typeface="Noto Sans SC"/>
              </a:rPr>
              <a:t>03 · HOW IT WORKS</a:t>
            </a:r>
            <a:endParaRPr lang="en-US" sz="1100"/>
          </a:p>
        </p:txBody>
      </p:sp>
      <p:sp>
        <p:nvSpPr>
          <p:cNvPr name="AutoShape 3" id="3"/>
          <p:cNvSpPr txBox="true"/>
          <p:nvPr/>
        </p:nvSpPr>
        <p:spPr>
          <a:xfrm rot="0" flipH="false" flipV="false">
            <a:off x="762000" y="1016000"/>
            <a:ext cx="8890000" cy="635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3000">
                <a:solidFill>
                  <a:srgbClr val="1A1A1A"/>
                </a:solidFill>
                <a:latin typeface="Noto Sans SC"/>
                <a:ea typeface="Noto Sans SC"/>
                <a:cs typeface="Noto Sans SC"/>
                <a:sym typeface="Noto Sans SC"/>
              </a:rPr>
              <a:t>Wash, dry and care in one cabinet</a:t>
            </a:r>
          </a:p>
        </p:txBody>
      </p:sp>
      <p:cxnSp>
        <p:nvCxnSpPr>
          <p:cNvPr name="Connector 4" id="4"/>
          <p:cNvCxnSpPr/>
          <p:nvPr/>
        </p:nvCxnSpPr>
        <p:spPr>
          <a:xfrm rot="-85925" flipH="false" flipV="false">
            <a:off x="762079" y="1771650"/>
            <a:ext cx="508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25400" cmpd="sng" cap="flat">
            <a:solidFill>
              <a:srgbClr val="C9A96E">
                <a:alpha val="100000"/>
              </a:srgbClr>
            </a:solidFill>
            <a:prstDash val="solid"/>
            <a:round/>
            <a:headEnd type="none" w="lg" len="lg"/>
            <a:tailEnd type="none" w="lg" len="lg"/>
          </a:ln>
        </p:spPr>
      </p:cxnSp>
      <p:pic>
        <p:nvPicPr>
          <p:cNvPr name="Picture 5" id="5"/>
          <p:cNvPicPr>
            <a:picLocks noChangeAspect="true"/>
          </p:cNvPicPr>
          <p:nvPr/>
        </p:nvPicPr>
        <p:blipFill>
          <a:blip r:embed="rId2"/>
          <a:srcRect l="0" r="0" t="65" b="65"/>
          <a:stretch>
            <a:fillRect/>
          </a:stretch>
        </p:blipFill>
        <p:spPr>
          <a:xfrm rot="0" flipH="false" flipV="false">
            <a:off x="7112000" y="2159000"/>
            <a:ext cx="4318000" cy="2425700"/>
          </a:xfrm>
          <a:prstGeom prst="rect">
            <a:avLst/>
          </a:prstGeom>
          <a:noFill/>
          <a:ln w="25400" cmpd="sng" cap="flat">
            <a:noFill/>
            <a:prstDash val="solid"/>
            <a:round/>
          </a:ln>
        </p:spPr>
      </p:pic>
      <p:sp>
        <p:nvSpPr>
          <p:cNvPr name="AutoShape 6" id="6"/>
          <p:cNvSpPr txBox="true"/>
          <p:nvPr/>
        </p:nvSpPr>
        <p:spPr>
          <a:xfrm rot="0" flipH="false" flipV="false">
            <a:off x="7112000" y="4635500"/>
            <a:ext cx="4318000" cy="254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false" i="false" strike="noStrike" u="none" sz="1000">
                <a:solidFill>
                  <a:srgbClr val="8C8C8C"/>
                </a:solidFill>
                <a:latin typeface="Noto Sans SC"/>
                <a:ea typeface="Noto Sans SC"/>
                <a:cs typeface="Noto Sans SC"/>
                <a:sym typeface="Noto Sans SC"/>
              </a:rPr>
              <a:t>In-room installation for hotels and suites</a:t>
            </a:r>
            <a:endParaRPr lang="en-US" sz="1100"/>
          </a:p>
        </p:txBody>
      </p:sp>
      <p:sp>
        <p:nvSpPr>
          <p:cNvPr name="AutoShape 7" id="7"/>
          <p:cNvSpPr txBox="true"/>
          <p:nvPr/>
        </p:nvSpPr>
        <p:spPr>
          <a:xfrm rot="0" flipH="false" flipV="false">
            <a:off x="762000" y="2286000"/>
            <a:ext cx="1016000" cy="508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3200">
                <a:solidFill>
                  <a:srgbClr val="A08250"/>
                </a:solidFill>
                <a:latin typeface="Noto Sans SC"/>
                <a:ea typeface="Noto Sans SC"/>
                <a:cs typeface="Noto Sans SC"/>
                <a:sym typeface="Noto Sans SC"/>
              </a:rPr>
              <a:t>01</a:t>
            </a:r>
            <a:endParaRPr lang="en-US" sz="1100"/>
          </a:p>
        </p:txBody>
      </p:sp>
      <p:sp>
        <p:nvSpPr>
          <p:cNvPr name="AutoShape 8" id="8"/>
          <p:cNvSpPr txBox="true"/>
          <p:nvPr/>
        </p:nvSpPr>
        <p:spPr>
          <a:xfrm rot="0" flipH="false" flipV="false">
            <a:off x="1397000" y="2349500"/>
            <a:ext cx="5080000" cy="381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1700">
                <a:solidFill>
                  <a:srgbClr val="14202E"/>
                </a:solidFill>
                <a:latin typeface="Noto Sans SC"/>
                <a:ea typeface="Noto Sans SC"/>
                <a:cs typeface="Noto Sans SC"/>
                <a:sym typeface="Noto Sans SC"/>
              </a:rPr>
              <a:t>Hanging spray wash</a:t>
            </a:r>
            <a:endParaRPr lang="en-US" sz="1100"/>
          </a:p>
        </p:txBody>
      </p:sp>
      <p:sp>
        <p:nvSpPr>
          <p:cNvPr name="AutoShape 9" id="9"/>
          <p:cNvSpPr txBox="true"/>
          <p:nvPr/>
        </p:nvSpPr>
        <p:spPr>
          <a:xfrm rot="0" flipH="false" flipV="false">
            <a:off x="1397000" y="2768600"/>
            <a:ext cx="5334000" cy="7112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false" i="false" strike="noStrike" u="none" sz="1300">
                <a:solidFill>
                  <a:srgbClr val="555555"/>
                </a:solidFill>
                <a:latin typeface="Noto Sans SC"/>
                <a:ea typeface="Noto Sans SC"/>
                <a:cs typeface="Noto Sans SC"/>
                <a:sym typeface="Noto Sans SC"/>
              </a:rPr>
              <a:t>Garments stay on hangers during spray washing. The cabinet automatically dispenses and dilutes the detergent.</a:t>
            </a:r>
          </a:p>
        </p:txBody>
      </p:sp>
      <p:sp>
        <p:nvSpPr>
          <p:cNvPr name="AutoShape 10" id="10"/>
          <p:cNvSpPr txBox="true"/>
          <p:nvPr/>
        </p:nvSpPr>
        <p:spPr>
          <a:xfrm rot="0" flipH="false" flipV="false">
            <a:off x="762000" y="3683000"/>
            <a:ext cx="1016000" cy="508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3200">
                <a:solidFill>
                  <a:srgbClr val="A08250"/>
                </a:solidFill>
                <a:latin typeface="Noto Sans SC"/>
                <a:ea typeface="Noto Sans SC"/>
                <a:cs typeface="Noto Sans SC"/>
                <a:sym typeface="Noto Sans SC"/>
              </a:rPr>
              <a:t>02</a:t>
            </a:r>
            <a:endParaRPr lang="en-US" sz="1100"/>
          </a:p>
        </p:txBody>
      </p:sp>
      <p:sp>
        <p:nvSpPr>
          <p:cNvPr name="AutoShape 11" id="11"/>
          <p:cNvSpPr txBox="true"/>
          <p:nvPr/>
        </p:nvSpPr>
        <p:spPr>
          <a:xfrm rot="0" flipH="false" flipV="false">
            <a:off x="1397000" y="3746500"/>
            <a:ext cx="5080000" cy="381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1700">
                <a:solidFill>
                  <a:srgbClr val="14202E"/>
                </a:solidFill>
                <a:latin typeface="Noto Sans SC"/>
                <a:ea typeface="Noto Sans SC"/>
                <a:cs typeface="Noto Sans SC"/>
                <a:sym typeface="Noto Sans SC"/>
              </a:rPr>
              <a:t>Smart drying with auto-stop</a:t>
            </a:r>
            <a:endParaRPr lang="en-US" sz="1100"/>
          </a:p>
        </p:txBody>
      </p:sp>
      <p:sp>
        <p:nvSpPr>
          <p:cNvPr name="AutoShape 12" id="12"/>
          <p:cNvSpPr txBox="true"/>
          <p:nvPr/>
        </p:nvSpPr>
        <p:spPr>
          <a:xfrm rot="0" flipH="false" flipV="false">
            <a:off x="1397000" y="4165600"/>
            <a:ext cx="5334000" cy="7112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false" i="false" strike="noStrike" u="none" sz="1300">
                <a:solidFill>
                  <a:srgbClr val="555555"/>
                </a:solidFill>
                <a:latin typeface="Noto Sans SC"/>
                <a:ea typeface="Noto Sans SC"/>
                <a:cs typeface="Noto Sans SC"/>
                <a:sym typeface="Noto Sans SC"/>
              </a:rPr>
              <a:t>Built-in temperature and humidity sensors stop drying automatically when garments are dry. Timed drying options: 60, 120, 150 or 180 minutes.</a:t>
            </a:r>
            <a:endParaRPr lang="en-US" sz="1100"/>
          </a:p>
        </p:txBody>
      </p:sp>
      <p:sp>
        <p:nvSpPr>
          <p:cNvPr name="AutoShape 13" id="13"/>
          <p:cNvSpPr txBox="true"/>
          <p:nvPr/>
        </p:nvSpPr>
        <p:spPr>
          <a:xfrm rot="0" flipH="false" flipV="false">
            <a:off x="762000" y="5080000"/>
            <a:ext cx="1016000" cy="508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3200">
                <a:solidFill>
                  <a:srgbClr val="A08250"/>
                </a:solidFill>
                <a:latin typeface="Noto Sans SC"/>
                <a:ea typeface="Noto Sans SC"/>
                <a:cs typeface="Noto Sans SC"/>
                <a:sym typeface="Noto Sans SC"/>
              </a:rPr>
              <a:t>03</a:t>
            </a:r>
            <a:endParaRPr lang="en-US" sz="1100"/>
          </a:p>
        </p:txBody>
      </p:sp>
      <p:sp>
        <p:nvSpPr>
          <p:cNvPr name="AutoShape 14" id="14"/>
          <p:cNvSpPr txBox="true"/>
          <p:nvPr/>
        </p:nvSpPr>
        <p:spPr>
          <a:xfrm rot="0" flipH="false" flipV="false">
            <a:off x="1397000" y="5143500"/>
            <a:ext cx="5080000" cy="381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1700">
                <a:solidFill>
                  <a:srgbClr val="14202E"/>
                </a:solidFill>
                <a:latin typeface="Noto Sans SC"/>
                <a:ea typeface="Noto Sans SC"/>
                <a:cs typeface="Noto Sans SC"/>
                <a:sym typeface="Noto Sans SC"/>
              </a:rPr>
              <a:t>Ready to wear</a:t>
            </a:r>
            <a:endParaRPr lang="en-US" sz="1100"/>
          </a:p>
        </p:txBody>
      </p:sp>
      <p:sp>
        <p:nvSpPr>
          <p:cNvPr name="AutoShape 15" id="15"/>
          <p:cNvSpPr txBox="true"/>
          <p:nvPr/>
        </p:nvSpPr>
        <p:spPr>
          <a:xfrm rot="0" flipH="false" flipV="false">
            <a:off x="1397000" y="5562600"/>
            <a:ext cx="5334000" cy="7112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false" i="false" strike="noStrike" u="none" sz="1300">
                <a:solidFill>
                  <a:srgbClr val="555555"/>
                </a:solidFill>
                <a:latin typeface="Noto Sans SC"/>
                <a:ea typeface="Noto Sans SC"/>
                <a:cs typeface="Noto Sans SC"/>
                <a:sym typeface="Noto Sans SC"/>
              </a:rPr>
              <a:t>Hanging wash and drying reduce creases and ironing needs. An aroma box adds a fresh scent. A typical full cycle takes 2-3 hours.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>
  <p:cSld>
    <p:bg>
      <p:bgPr>
        <a:solidFill>
          <a:srgbClr val="F7F5F1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 txBox="true"/>
          <p:nvPr/>
        </p:nvSpPr>
        <p:spPr>
          <a:xfrm rot="0" flipH="false" flipV="false">
            <a:off x="762000" y="635000"/>
            <a:ext cx="2540000" cy="254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false" i="false" strike="noStrike" u="none" sz="1100">
                <a:solidFill>
                  <a:srgbClr val="A08250"/>
                </a:solidFill>
                <a:latin typeface="Noto Sans SC"/>
                <a:ea typeface="Noto Sans SC"/>
                <a:cs typeface="Noto Sans SC"/>
                <a:sym typeface="Noto Sans SC"/>
              </a:rPr>
              <a:t>04 · SPECIFICATIONS</a:t>
            </a:r>
            <a:endParaRPr lang="en-US" sz="1100"/>
          </a:p>
        </p:txBody>
      </p:sp>
      <p:sp>
        <p:nvSpPr>
          <p:cNvPr name="AutoShape 3" id="3"/>
          <p:cNvSpPr txBox="true"/>
          <p:nvPr/>
        </p:nvSpPr>
        <p:spPr>
          <a:xfrm rot="0" flipH="false" flipV="false">
            <a:off x="762000" y="1016000"/>
            <a:ext cx="8890000" cy="635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3000">
                <a:solidFill>
                  <a:srgbClr val="1A1A1A"/>
                </a:solidFill>
                <a:latin typeface="Noto Sans SC"/>
                <a:ea typeface="Noto Sans SC"/>
                <a:cs typeface="Noto Sans SC"/>
                <a:sym typeface="Noto Sans SC"/>
              </a:rPr>
              <a:t>LC-308 technical specifications</a:t>
            </a:r>
            <a:endParaRPr lang="en-US" sz="1100"/>
          </a:p>
        </p:txBody>
      </p:sp>
      <p:cxnSp>
        <p:nvCxnSpPr>
          <p:cNvPr name="Connector 4" id="4"/>
          <p:cNvCxnSpPr/>
          <p:nvPr/>
        </p:nvCxnSpPr>
        <p:spPr>
          <a:xfrm rot="-85925" flipH="false" flipV="false">
            <a:off x="762079" y="1771650"/>
            <a:ext cx="508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25400" cmpd="sng" cap="flat">
            <a:solidFill>
              <a:srgbClr val="C9A96E">
                <a:alpha val="100000"/>
              </a:srgbClr>
            </a:solidFill>
            <a:prstDash val="solid"/>
            <a:round/>
            <a:headEnd type="none" w="lg" len="lg"/>
            <a:tailEnd type="none" w="lg" len="lg"/>
          </a:ln>
        </p:spPr>
      </p:cxnSp>
      <p:graphicFrame>
        <p:nvGraphicFramePr>
          <p:cNvPr name="Table 5" id="5"/>
          <p:cNvGraphicFramePr>
            <a:graphicFrameLocks noGrp="true"/>
          </p:cNvGraphicFramePr>
          <p:nvPr/>
        </p:nvGraphicFramePr>
        <p:xfrm>
          <a:off x="762000" y="2159000"/>
          <a:ext cx="10668000" cy="3810000"/>
        </p:xfrm>
        <a:graphic>
          <a:graphicData uri="http://schemas.openxmlformats.org/drawingml/2006/table">
            <a:tbl>
              <a:tblPr>
                <a:effectLst/>
              </a:tblPr>
              <a:tblGrid>
                <a:gridCol w="3556000"/>
                <a:gridCol w="3556000"/>
                <a:gridCol w="3556000"/>
              </a:tblGrid>
              <a:tr h="571500">
                <a:tc>
                  <a:txBody>
                    <a:bodyPr anchor="t" rtlCol="false"/>
                    <a:lstStyle/>
                    <a:p>
                      <a:pPr algn="l" marL="0" indent="0">
                        <a:lnSpc>
                          <a:spcPct val="100000"/>
                        </a:lnSpc>
                        <a:defRPr/>
                      </a:pPr>
                      <a:r>
                        <a:rPr lang="en-US" b="true" i="false" strike="noStrike" u="none" sz="1200">
                          <a:solidFill>
                            <a:srgbClr val="FFFFFF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Dimension / Weight</a:t>
                      </a:r>
                      <a:endParaRPr lang="en-US" sz="1100"/>
                    </a:p>
                  </a:txBody>
                  <a:tcPr anchor="ctr" anchorCtr="false" marL="101600" marR="101600" marT="101600" marB="1016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4202E">
                        <a:alpha val="100000"/>
                      </a:srgbClr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l" marL="0" indent="0">
                        <a:lnSpc>
                          <a:spcPct val="100000"/>
                        </a:lnSpc>
                        <a:defRPr/>
                      </a:pPr>
                      <a:r>
                        <a:rPr lang="en-US" b="true" i="false" strike="noStrike" u="none" sz="1200">
                          <a:solidFill>
                            <a:srgbClr val="FFFFFF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Electrical / Water</a:t>
                      </a:r>
                      <a:endParaRPr lang="en-US" sz="1100"/>
                    </a:p>
                  </a:txBody>
                  <a:tcPr anchor="ctr" anchorCtr="false" marL="101600" marR="101600" marT="101600" marB="1016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4202E">
                        <a:alpha val="100000"/>
                      </a:srgbClr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l" marL="0" indent="0">
                        <a:lnSpc>
                          <a:spcPct val="100000"/>
                        </a:lnSpc>
                        <a:defRPr/>
                      </a:pPr>
                      <a:r>
                        <a:rPr lang="en-US" b="true" i="false" strike="noStrike" u="none" sz="1200">
                          <a:solidFill>
                            <a:srgbClr val="FFFFFF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Performance</a:t>
                      </a:r>
                      <a:endParaRPr lang="en-US" sz="1100"/>
                    </a:p>
                  </a:txBody>
                  <a:tcPr anchor="ctr" anchorCtr="false" marL="101600" marR="101600" marT="101600" marB="1016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4202E">
                        <a:alpha val="100000"/>
                      </a:srgbClr>
                    </a:solidFill>
                  </a:tcPr>
                </a:tc>
              </a:tr>
              <a:tr h="546100">
                <a:tc>
                  <a:txBody>
                    <a:bodyPr anchor="t" rtlCol="false"/>
                    <a:lstStyle/>
                    <a:p>
                      <a:pPr algn="ctr" marL="0" indent="0">
                        <a:lnSpc>
                          <a:spcPct val="100000"/>
                        </a:lnSpc>
                        <a:defRPr/>
                      </a:pPr>
                      <a:r>
                        <a:rPr lang="en-US" b="false" i="false" strike="noStrike" u="none" sz="1200">
                          <a:solidFill>
                            <a:srgbClr val="3C3C3C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Product size (H x W x D)</a:t>
                      </a:r>
                      <a:endParaRPr lang="en-US" sz="1100"/>
                    </a:p>
                  </a:txBody>
                  <a:tcPr anchor="ctr" anchorCtr="false" marL="101600" marR="101600" marT="101600" marB="1016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anchor="t" rtlCol="false"/>
                    <a:lstStyle/>
                    <a:p>
                      <a:pPr algn="ctr" marL="0" indent="0">
                        <a:lnSpc>
                          <a:spcPct val="100000"/>
                        </a:lnSpc>
                        <a:defRPr/>
                      </a:pPr>
                      <a:r>
                        <a:rPr lang="en-US" b="false" i="false" strike="noStrike" u="none" sz="1200">
                          <a:solidFill>
                            <a:srgbClr val="3C3C3C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Voltage (order config)</a:t>
                      </a:r>
                      <a:endParaRPr lang="en-US" sz="1100"/>
                    </a:p>
                  </a:txBody>
                  <a:tcPr anchor="ctr" anchorCtr="false" marL="101600" marR="101600" marT="101600" marB="1016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anchor="t" rtlCol="false"/>
                    <a:lstStyle/>
                    <a:p>
                      <a:pPr algn="ctr" marL="0" indent="0">
                        <a:lnSpc>
                          <a:spcPct val="100000"/>
                        </a:lnSpc>
                        <a:defRPr/>
                      </a:pPr>
                      <a:r>
                        <a:rPr lang="en-US" b="false" i="false" strike="noStrike" u="none" sz="1200">
                          <a:solidFill>
                            <a:srgbClr val="3C3C3C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Wash method</a:t>
                      </a:r>
                      <a:endParaRPr lang="en-US" sz="1100"/>
                    </a:p>
                  </a:txBody>
                  <a:tcPr anchor="ctr" anchorCtr="false" marL="101600" marR="101600" marT="101600" marB="1016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546100">
                <a:tc>
                  <a:txBody>
                    <a:bodyPr anchor="t" rtlCol="false"/>
                    <a:lstStyle/>
                    <a:p>
                      <a:pPr algn="ctr" marL="0" indent="0">
                        <a:lnSpc>
                          <a:spcPct val="100000"/>
                        </a:lnSpc>
                        <a:defRPr/>
                      </a:pPr>
                      <a:r>
                        <a:rPr lang="en-US" b="true" i="false" strike="noStrike" u="none" sz="1300">
                          <a:solidFill>
                            <a:srgbClr val="14202E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190 x 60 x 62 cm</a:t>
                      </a:r>
                      <a:endParaRPr lang="en-US" sz="1100"/>
                    </a:p>
                  </a:txBody>
                  <a:tcPr anchor="ctr" anchorCtr="false" marL="101600" marR="101600" marT="101600" marB="1016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anchor="t" rtlCol="false"/>
                    <a:lstStyle/>
                    <a:p>
                      <a:pPr algn="ctr" marL="0" indent="0">
                        <a:lnSpc>
                          <a:spcPct val="100000"/>
                        </a:lnSpc>
                        <a:defRPr/>
                      </a:pPr>
                      <a:r>
                        <a:rPr lang="en-US" b="true" i="false" strike="noStrike" u="none" sz="1300">
                          <a:solidFill>
                            <a:srgbClr val="14202E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110 V or 220 V</a:t>
                      </a:r>
                      <a:endParaRPr lang="en-US" sz="1100"/>
                    </a:p>
                  </a:txBody>
                  <a:tcPr anchor="ctr" anchorCtr="false" marL="101600" marR="101600" marT="101600" marB="1016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anchor="t" rtlCol="false"/>
                    <a:lstStyle/>
                    <a:p>
                      <a:pPr algn="ctr" marL="0" indent="0">
                        <a:lnSpc>
                          <a:spcPct val="100000"/>
                        </a:lnSpc>
                        <a:defRPr/>
                      </a:pPr>
                      <a:r>
                        <a:rPr lang="en-US" b="true" i="false" strike="noStrike" u="none" sz="1300">
                          <a:solidFill>
                            <a:srgbClr val="14202E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Hanging spray, no tumbling</a:t>
                      </a:r>
                      <a:endParaRPr lang="en-US" sz="1100"/>
                    </a:p>
                  </a:txBody>
                  <a:tcPr anchor="ctr" anchorCtr="false" marL="101600" marR="101600" marT="101600" marB="1016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546100">
                <a:tc>
                  <a:txBody>
                    <a:bodyPr anchor="t" rtlCol="false"/>
                    <a:lstStyle/>
                    <a:p>
                      <a:pPr algn="ctr" marL="0" indent="0">
                        <a:lnSpc>
                          <a:spcPct val="100000"/>
                        </a:lnSpc>
                        <a:defRPr/>
                      </a:pPr>
                      <a:r>
                        <a:rPr lang="en-US" b="false" i="false" strike="noStrike" u="none" sz="1200">
                          <a:solidFill>
                            <a:srgbClr val="3C3C3C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Package size (H x W x D)</a:t>
                      </a:r>
                      <a:endParaRPr lang="en-US" sz="1100"/>
                    </a:p>
                  </a:txBody>
                  <a:tcPr anchor="ctr" anchorCtr="false" marL="101600" marR="101600" marT="101600" marB="1016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anchor="t" rtlCol="false"/>
                    <a:lstStyle/>
                    <a:p>
                      <a:pPr algn="ctr" marL="0" indent="0">
                        <a:lnSpc>
                          <a:spcPct val="100000"/>
                        </a:lnSpc>
                        <a:defRPr/>
                      </a:pPr>
                      <a:r>
                        <a:rPr lang="en-US" b="false" i="false" strike="noStrike" u="none" sz="1200">
                          <a:solidFill>
                            <a:srgbClr val="3C3C3C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Rated power</a:t>
                      </a:r>
                      <a:endParaRPr lang="en-US" sz="1100"/>
                    </a:p>
                  </a:txBody>
                  <a:tcPr anchor="ctr" anchorCtr="false" marL="101600" marR="101600" marT="101600" marB="1016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anchor="t" rtlCol="false"/>
                    <a:lstStyle/>
                    <a:p>
                      <a:pPr algn="ctr" marL="0" indent="0">
                        <a:lnSpc>
                          <a:spcPct val="100000"/>
                        </a:lnSpc>
                        <a:defRPr/>
                      </a:pPr>
                      <a:r>
                        <a:rPr lang="en-US" b="false" i="false" strike="noStrike" u="none" sz="1200">
                          <a:solidFill>
                            <a:srgbClr val="3C3C3C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Capacity per load</a:t>
                      </a:r>
                      <a:endParaRPr lang="en-US" sz="1100"/>
                    </a:p>
                  </a:txBody>
                  <a:tcPr anchor="ctr" anchorCtr="false" marL="101600" marR="101600" marT="101600" marB="1016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546100">
                <a:tc>
                  <a:txBody>
                    <a:bodyPr anchor="t" rtlCol="false"/>
                    <a:lstStyle/>
                    <a:p>
                      <a:pPr algn="ctr" marL="0" indent="0">
                        <a:lnSpc>
                          <a:spcPct val="100000"/>
                        </a:lnSpc>
                        <a:defRPr/>
                      </a:pPr>
                      <a:r>
                        <a:rPr lang="en-US" b="true" i="false" strike="noStrike" u="none" sz="1300">
                          <a:solidFill>
                            <a:srgbClr val="14202E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208 x 68 x 71 cm</a:t>
                      </a:r>
                      <a:endParaRPr lang="en-US" sz="1100"/>
                    </a:p>
                  </a:txBody>
                  <a:tcPr anchor="ctr" anchorCtr="false" marL="101600" marR="101600" marT="101600" marB="1016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anchor="t" rtlCol="false"/>
                    <a:lstStyle/>
                    <a:p>
                      <a:pPr algn="ctr" marL="0" indent="0">
                        <a:lnSpc>
                          <a:spcPct val="100000"/>
                        </a:lnSpc>
                        <a:defRPr/>
                      </a:pPr>
                      <a:r>
                        <a:rPr lang="en-US" b="true" i="false" strike="noStrike" u="none" sz="1300">
                          <a:solidFill>
                            <a:srgbClr val="14202E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1600 W</a:t>
                      </a:r>
                      <a:endParaRPr lang="en-US" sz="1100"/>
                    </a:p>
                  </a:txBody>
                  <a:tcPr anchor="ctr" anchorCtr="false" marL="101600" marR="101600" marT="101600" marB="1016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anchor="t" rtlCol="false"/>
                    <a:lstStyle/>
                    <a:p>
                      <a:pPr algn="ctr" marL="0" indent="0">
                        <a:lnSpc>
                          <a:spcPct val="100000"/>
                        </a:lnSpc>
                        <a:defRPr/>
                      </a:pPr>
                      <a:r>
                        <a:rPr lang="en-US" b="true" i="false" strike="noStrike" u="none" sz="1300">
                          <a:solidFill>
                            <a:srgbClr val="14202E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8 light / 4 thick garments</a:t>
                      </a:r>
                      <a:endParaRPr lang="en-US" sz="1100"/>
                    </a:p>
                  </a:txBody>
                  <a:tcPr anchor="ctr" anchorCtr="false" marL="101600" marR="101600" marT="101600" marB="1016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546100">
                <a:tc>
                  <a:txBody>
                    <a:bodyPr anchor="t" rtlCol="false"/>
                    <a:lstStyle/>
                    <a:p>
                      <a:pPr algn="ctr" marL="0" indent="0">
                        <a:lnSpc>
                          <a:spcPct val="100000"/>
                        </a:lnSpc>
                        <a:defRPr/>
                      </a:pPr>
                      <a:r>
                        <a:rPr lang="en-US" b="false" i="false" strike="noStrike" u="none" sz="1200">
                          <a:solidFill>
                            <a:srgbClr val="3C3C3C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Net / Gross weight</a:t>
                      </a:r>
                      <a:endParaRPr lang="en-US" sz="1100"/>
                    </a:p>
                  </a:txBody>
                  <a:tcPr anchor="ctr" anchorCtr="false" marL="101600" marR="101600" marT="101600" marB="1016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anchor="t" rtlCol="false"/>
                    <a:lstStyle/>
                    <a:p>
                      <a:pPr algn="ctr" marL="0" indent="0">
                        <a:lnSpc>
                          <a:spcPct val="100000"/>
                        </a:lnSpc>
                        <a:defRPr/>
                      </a:pPr>
                      <a:r>
                        <a:rPr lang="en-US" b="false" i="false" strike="noStrike" u="none" sz="1200">
                          <a:solidFill>
                            <a:srgbClr val="3C3C3C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Water / electricity</a:t>
                      </a:r>
                    </a:p>
                  </a:txBody>
                  <a:tcPr anchor="ctr" anchorCtr="false" marL="101600" marR="101600" marT="101600" marB="1016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anchor="t" rtlCol="false"/>
                    <a:lstStyle/>
                    <a:p>
                      <a:pPr algn="ctr" marL="0" indent="0">
                        <a:lnSpc>
                          <a:spcPct val="100000"/>
                        </a:lnSpc>
                        <a:defRPr/>
                      </a:pPr>
                      <a:r>
                        <a:rPr lang="en-US" b="false" i="false" strike="noStrike" u="none" sz="1200">
                          <a:solidFill>
                            <a:srgbClr val="3C3C3C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Typical cycle</a:t>
                      </a:r>
                      <a:endParaRPr lang="en-US" sz="1100"/>
                    </a:p>
                  </a:txBody>
                  <a:tcPr anchor="ctr" anchorCtr="false" marL="101600" marR="101600" marT="101600" marB="1016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635000">
                <a:tc>
                  <a:txBody>
                    <a:bodyPr anchor="t" rtlCol="false"/>
                    <a:lstStyle/>
                    <a:p>
                      <a:pPr algn="ctr" marL="0" indent="0">
                        <a:lnSpc>
                          <a:spcPct val="100000"/>
                        </a:lnSpc>
                        <a:defRPr/>
                      </a:pPr>
                      <a:r>
                        <a:rPr lang="en-US" b="true" i="false" strike="noStrike" u="none" sz="1300">
                          <a:solidFill>
                            <a:srgbClr val="14202E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80 kg / 96 kg</a:t>
                      </a:r>
                      <a:endParaRPr lang="en-US" sz="1100"/>
                    </a:p>
                  </a:txBody>
                  <a:tcPr anchor="ctr" anchorCtr="false" marL="101600" marR="101600" marT="101600" marB="1016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anchor="t" rtlCol="false"/>
                    <a:lstStyle/>
                    <a:p>
                      <a:pPr algn="ctr" marL="0" indent="0">
                        <a:lnSpc>
                          <a:spcPct val="100000"/>
                        </a:lnSpc>
                        <a:defRPr/>
                      </a:pPr>
                      <a:r>
                        <a:rPr lang="en-US" b="true" i="false" strike="noStrike" u="none" sz="1300">
                          <a:solidFill>
                            <a:srgbClr val="14202E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60 L per wash</a:t>
                      </a:r>
                    </a:p>
                    <a:p>
                      <a:pPr algn="ctr" marL="0" indent="0">
                        <a:lnSpc>
                          <a:spcPct val="100000"/>
                        </a:lnSpc>
                        <a:defRPr/>
                      </a:pPr>
                      <a:r>
                        <a:rPr lang="en-US" b="true" i="false" strike="noStrike" u="none" sz="1300">
                          <a:solidFill>
                            <a:srgbClr val="14202E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Approx. 3.5 kWh per cycle</a:t>
                      </a:r>
                    </a:p>
                  </a:txBody>
                  <a:tcPr anchor="ctr" anchorCtr="false" marL="101600" marR="101600" marT="101600" marB="1016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anchor="t" rtlCol="false"/>
                    <a:lstStyle/>
                    <a:p>
                      <a:pPr algn="ctr" marL="0" indent="0">
                        <a:lnSpc>
                          <a:spcPct val="100000"/>
                        </a:lnSpc>
                        <a:defRPr/>
                      </a:pPr>
                      <a:r>
                        <a:rPr lang="en-US" b="true" i="false" strike="noStrike" u="none" sz="1300">
                          <a:solidFill>
                            <a:srgbClr val="14202E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2-3 hours</a:t>
                      </a:r>
                      <a:endParaRPr lang="en-US" sz="1100"/>
                    </a:p>
                  </a:txBody>
                  <a:tcPr anchor="ctr" anchorCtr="false" marL="101600" marR="101600" marT="101600" marB="1016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name="AutoShape 6" id="6"/>
          <p:cNvSpPr txBox="true"/>
          <p:nvPr/>
        </p:nvSpPr>
        <p:spPr>
          <a:xfrm rot="0" flipH="false" flipV="false">
            <a:off x="762000" y="6223000"/>
            <a:ext cx="10668000" cy="254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false" i="false" strike="noStrike" u="none" sz="1000">
                <a:solidFill>
                  <a:srgbClr val="8C8C8C"/>
                </a:solidFill>
                <a:latin typeface="Noto Sans SC"/>
                <a:ea typeface="Noto Sans SC"/>
                <a:cs typeface="Noto Sans SC"/>
                <a:sym typeface="Noto Sans SC"/>
              </a:rPr>
              <a:t>Body: fluorocarbon aluminum composite panel (5 layers), aluminum-alloy wrapped, flame-retardant. Custom colors available.</a:t>
            </a:r>
            <a:endParaRPr lang="en-US" sz="1100"/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>
  <p:cSld>
    <p:bg>
      <p:bgPr>
        <a:solidFill>
          <a:srgbClr val="F7F5F1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 txBox="true"/>
          <p:nvPr/>
        </p:nvSpPr>
        <p:spPr>
          <a:xfrm rot="0" flipH="false" flipV="false">
            <a:off x="762000" y="635000"/>
            <a:ext cx="2540000" cy="254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false" i="false" strike="noStrike" u="none" sz="1100">
                <a:solidFill>
                  <a:srgbClr val="A08250"/>
                </a:solidFill>
                <a:latin typeface="Noto Sans SC"/>
                <a:ea typeface="Noto Sans SC"/>
                <a:cs typeface="Noto Sans SC"/>
                <a:sym typeface="Noto Sans SC"/>
              </a:rPr>
              <a:t>05 · MAINTENANCE</a:t>
            </a:r>
            <a:endParaRPr lang="en-US" sz="1100"/>
          </a:p>
        </p:txBody>
      </p:sp>
      <p:sp>
        <p:nvSpPr>
          <p:cNvPr name="AutoShape 3" id="3"/>
          <p:cNvSpPr txBox="true"/>
          <p:nvPr/>
        </p:nvSpPr>
        <p:spPr>
          <a:xfrm rot="0" flipH="false" flipV="false">
            <a:off x="762000" y="1016000"/>
            <a:ext cx="10160000" cy="635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3000">
                <a:solidFill>
                  <a:srgbClr val="1A1A1A"/>
                </a:solidFill>
                <a:latin typeface="Noto Sans SC"/>
                <a:ea typeface="Noto Sans SC"/>
                <a:cs typeface="Noto Sans SC"/>
                <a:sym typeface="Noto Sans SC"/>
              </a:rPr>
              <a:t>Maintenance and detergent</a:t>
            </a:r>
          </a:p>
        </p:txBody>
      </p:sp>
      <p:cxnSp>
        <p:nvCxnSpPr>
          <p:cNvPr name="Connector 4" id="4"/>
          <p:cNvCxnSpPr/>
          <p:nvPr/>
        </p:nvCxnSpPr>
        <p:spPr>
          <a:xfrm rot="-85925" flipH="false" flipV="false">
            <a:off x="762079" y="1771650"/>
            <a:ext cx="508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25400" cmpd="sng" cap="flat">
            <a:solidFill>
              <a:srgbClr val="C9A96E">
                <a:alpha val="100000"/>
              </a:srgbClr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name="AutoShape 5" id="5"/>
          <p:cNvSpPr txBox="true"/>
          <p:nvPr/>
        </p:nvSpPr>
        <p:spPr>
          <a:xfrm rot="0" flipH="false" flipV="false">
            <a:off x="762000" y="2222500"/>
            <a:ext cx="5080000" cy="381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1700">
                <a:solidFill>
                  <a:srgbClr val="14202E"/>
                </a:solidFill>
                <a:latin typeface="Noto Sans SC"/>
                <a:ea typeface="Noto Sans SC"/>
                <a:cs typeface="Noto Sans SC"/>
                <a:sym typeface="Noto Sans SC"/>
              </a:rPr>
              <a:t>Routine care</a:t>
            </a:r>
          </a:p>
        </p:txBody>
      </p:sp>
      <p:sp>
        <p:nvSpPr>
          <p:cNvPr name="AutoShape 6" id="6"/>
          <p:cNvSpPr txBox="true"/>
          <p:nvPr/>
        </p:nvSpPr>
        <p:spPr>
          <a:xfrm rot="0" flipH="false" flipV="false">
            <a:off x="762000" y="2794000"/>
            <a:ext cx="5080000" cy="381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1300">
                <a:solidFill>
                  <a:srgbClr val="14202E"/>
                </a:solidFill>
                <a:latin typeface="Noto Sans SC"/>
                <a:ea typeface="Noto Sans SC"/>
                <a:cs typeface="Noto Sans SC"/>
                <a:sym typeface="Noto Sans SC"/>
              </a:rPr>
              <a:t>Self-cleaning filter inside the water valve</a:t>
            </a:r>
          </a:p>
        </p:txBody>
      </p:sp>
      <p:sp>
        <p:nvSpPr>
          <p:cNvPr name="AutoShape 7" id="7"/>
          <p:cNvSpPr txBox="true"/>
          <p:nvPr/>
        </p:nvSpPr>
        <p:spPr>
          <a:xfrm rot="0" flipH="false" flipV="false">
            <a:off x="762000" y="3302000"/>
            <a:ext cx="5080000" cy="381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1300">
                <a:solidFill>
                  <a:srgbClr val="14202E"/>
                </a:solidFill>
                <a:latin typeface="Noto Sans SC"/>
                <a:ea typeface="Noto Sans SC"/>
                <a:cs typeface="Noto Sans SC"/>
                <a:sym typeface="Noto Sans SC"/>
              </a:rPr>
              <a:t>Integrated chamber with an Auto Clean program</a:t>
            </a:r>
          </a:p>
        </p:txBody>
      </p:sp>
      <p:sp>
        <p:nvSpPr>
          <p:cNvPr name="AutoShape 8" id="8"/>
          <p:cNvSpPr txBox="true"/>
          <p:nvPr/>
        </p:nvSpPr>
        <p:spPr>
          <a:xfrm rot="0" flipH="false" flipV="false">
            <a:off x="762000" y="3810000"/>
            <a:ext cx="5080000" cy="381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1300">
                <a:solidFill>
                  <a:srgbClr val="14202E"/>
                </a:solidFill>
                <a:latin typeface="Noto Sans SC"/>
                <a:ea typeface="Noto Sans SC"/>
                <a:cs typeface="Noto Sans SC"/>
                <a:sym typeface="Noto Sans SC"/>
              </a:rPr>
              <a:t>No dismantling or washing of the filter</a:t>
            </a:r>
          </a:p>
        </p:txBody>
      </p:sp>
      <p:sp>
        <p:nvSpPr>
          <p:cNvPr name="AutoShape 9" id="9"/>
          <p:cNvSpPr txBox="true"/>
          <p:nvPr/>
        </p:nvSpPr>
        <p:spPr>
          <a:xfrm rot="0" flipH="false" flipV="false">
            <a:off x="762000" y="4318000"/>
            <a:ext cx="5080000" cy="381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1300">
                <a:solidFill>
                  <a:srgbClr val="14202E"/>
                </a:solidFill>
                <a:latin typeface="Noto Sans SC"/>
                <a:ea typeface="Noto Sans SC"/>
                <a:cs typeface="Noto Sans SC"/>
                <a:sym typeface="Noto Sans SC"/>
              </a:rPr>
              <a:t>Wipe the chamber surface during daily care</a:t>
            </a:r>
          </a:p>
        </p:txBody>
      </p:sp>
      <p:cxnSp>
        <p:nvCxnSpPr>
          <p:cNvPr name="Connector 10" id="10"/>
          <p:cNvCxnSpPr/>
          <p:nvPr/>
        </p:nvCxnSpPr>
        <p:spPr>
          <a:xfrm rot="5386518" flipH="false" flipV="false">
            <a:off x="4603750" y="3835412"/>
            <a:ext cx="32385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mpd="sng" cap="flat">
            <a:solidFill>
              <a:srgbClr val="DCD8D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name="AutoShape 11" id="11"/>
          <p:cNvSpPr txBox="true"/>
          <p:nvPr/>
        </p:nvSpPr>
        <p:spPr>
          <a:xfrm rot="0" flipH="false" flipV="false">
            <a:off x="6731000" y="2222500"/>
            <a:ext cx="4699000" cy="381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1700">
                <a:solidFill>
                  <a:srgbClr val="14202E"/>
                </a:solidFill>
                <a:latin typeface="Noto Sans SC"/>
                <a:ea typeface="Noto Sans SC"/>
                <a:cs typeface="Noto Sans SC"/>
                <a:sym typeface="Noto Sans SC"/>
              </a:rPr>
              <a:t>Dedicated detergent</a:t>
            </a:r>
          </a:p>
        </p:txBody>
      </p:sp>
      <p:sp>
        <p:nvSpPr>
          <p:cNvPr name="AutoShape 12" id="12"/>
          <p:cNvSpPr/>
          <p:nvPr/>
        </p:nvSpPr>
        <p:spPr>
          <a:xfrm rot="0" flipH="false" flipV="false">
            <a:off x="6731000" y="2794000"/>
            <a:ext cx="4699000" cy="1016000"/>
          </a:xfrm>
          <a:prstGeom prst="roundRect">
            <a:avLst>
              <a:gd name="adj" fmla="val 0"/>
            </a:avLst>
          </a:prstGeom>
          <a:solidFill>
            <a:srgbClr val="14202E">
              <a:alpha val="100000"/>
            </a:srgbClr>
          </a:solidFill>
          <a:ln w="25400" cmpd="sng" cap="flat">
            <a:noFill/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13" id="13"/>
          <p:cNvSpPr txBox="true"/>
          <p:nvPr/>
        </p:nvSpPr>
        <p:spPr>
          <a:xfrm rot="0" flipH="false" flipV="false">
            <a:off x="6921500" y="2946400"/>
            <a:ext cx="4318000" cy="762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1300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Plant-based, no-rinse detergent</a:t>
            </a:r>
          </a:p>
          <a:p>
            <a:pPr algn="l" marL="0" indent="0">
              <a:lnSpc>
                <a:spcPct val="125000"/>
              </a:lnSpc>
            </a:pPr>
            <a:r>
              <a:rPr lang="en-US" b="false" i="false" strike="noStrike" u="none" sz="1300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The cabinet automatically dispenses and dilutes the liquid.</a:t>
            </a:r>
          </a:p>
        </p:txBody>
      </p:sp>
      <p:sp>
        <p:nvSpPr>
          <p:cNvPr name="AutoShape 14" id="14"/>
          <p:cNvSpPr txBox="true"/>
          <p:nvPr/>
        </p:nvSpPr>
        <p:spPr>
          <a:xfrm rot="0" flipH="false" flipV="false">
            <a:off x="6731000" y="4064000"/>
            <a:ext cx="4699000" cy="381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1300">
                <a:solidFill>
                  <a:srgbClr val="14202E"/>
                </a:solidFill>
                <a:latin typeface="Noto Sans SC"/>
                <a:ea typeface="Noto Sans SC"/>
                <a:cs typeface="Noto Sans SC"/>
                <a:sym typeface="Noto Sans SC"/>
              </a:rPr>
              <a:t>About 50 mL per cycle. Refill up to 0.75 L.</a:t>
            </a:r>
          </a:p>
        </p:txBody>
      </p:sp>
      <p:sp>
        <p:nvSpPr>
          <p:cNvPr name="AutoShape 15" id="15"/>
          <p:cNvSpPr txBox="true"/>
          <p:nvPr/>
        </p:nvSpPr>
        <p:spPr>
          <a:xfrm rot="0" flipH="false" flipV="false">
            <a:off x="6731000" y="4572000"/>
            <a:ext cx="4699000" cy="381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1300">
                <a:solidFill>
                  <a:srgbClr val="14202E"/>
                </a:solidFill>
                <a:latin typeface="Noto Sans SC"/>
                <a:ea typeface="Noto Sans SC"/>
                <a:cs typeface="Noto Sans SC"/>
                <a:sym typeface="Noto Sans SC"/>
              </a:rPr>
              <a:t>A 1.5 L bottle provides about 30 washes.</a:t>
            </a:r>
          </a:p>
        </p:txBody>
      </p:sp>
      <p:sp>
        <p:nvSpPr>
          <p:cNvPr name="AutoShape 16" id="16"/>
          <p:cNvSpPr txBox="true"/>
          <p:nvPr/>
        </p:nvSpPr>
        <p:spPr>
          <a:xfrm rot="0" flipH="false" flipV="false">
            <a:off x="6731000" y="5054600"/>
            <a:ext cx="4699000" cy="508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16666"/>
              </a:lnSpc>
              <a:defRPr/>
            </a:pPr>
            <a:r>
              <a:rPr lang="en-US" b="false" i="false" strike="noStrike" u="none" sz="1300">
                <a:solidFill>
                  <a:srgbClr val="555555"/>
                </a:solidFill>
                <a:latin typeface="Noto Sans SC"/>
                <a:ea typeface="Noto Sans SC"/>
                <a:cs typeface="Noto Sans SC"/>
                <a:sym typeface="Noto Sans SC"/>
              </a:rPr>
              <a:t>No scheduled maintenance for internal parts.</a:t>
            </a:r>
          </a:p>
        </p:txBody>
      </p:sp>
      <p:sp>
        <p:nvSpPr>
          <p:cNvPr name="AutoShape 17" id="17"/>
          <p:cNvSpPr txBox="true"/>
          <p:nvPr/>
        </p:nvSpPr>
        <p:spPr>
          <a:xfrm rot="0" flipH="false" flipV="false">
            <a:off x="762000" y="5905500"/>
            <a:ext cx="10668000" cy="5715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16666"/>
              </a:lnSpc>
              <a:defRPr/>
            </a:pPr>
            <a:r>
              <a:rPr lang="en-US" b="true" i="false" strike="noStrike" u="none" sz="1300">
                <a:solidFill>
                  <a:srgbClr val="A08250"/>
                </a:solidFill>
                <a:latin typeface="Noto Sans SC"/>
                <a:ea typeface="Noto Sans SC"/>
                <a:cs typeface="Noto Sans SC"/>
                <a:sym typeface="Noto Sans SC"/>
              </a:rPr>
              <a:t>A 0.75 L refill covers about 15 washes. Standard replacement parts are available when a fault occurs.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>
  <p:cSld>
    <p:bg>
      <p:bgPr>
        <a:solidFill>
          <a:srgbClr val="F7F5F1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 txBox="true"/>
          <p:nvPr/>
        </p:nvSpPr>
        <p:spPr>
          <a:xfrm rot="0" flipH="false" flipV="false">
            <a:off x="762000" y="635000"/>
            <a:ext cx="2540000" cy="254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false" i="false" strike="noStrike" u="none" sz="1100">
                <a:solidFill>
                  <a:srgbClr val="A08250"/>
                </a:solidFill>
                <a:latin typeface="Noto Sans SC"/>
                <a:ea typeface="Noto Sans SC"/>
                <a:cs typeface="Noto Sans SC"/>
                <a:sym typeface="Noto Sans SC"/>
              </a:rPr>
              <a:t>06 · WARRANTY &amp; SUPPORT</a:t>
            </a:r>
            <a:endParaRPr lang="en-US" sz="1100"/>
          </a:p>
        </p:txBody>
      </p:sp>
      <p:sp>
        <p:nvSpPr>
          <p:cNvPr name="AutoShape 3" id="3"/>
          <p:cNvSpPr txBox="true"/>
          <p:nvPr/>
        </p:nvSpPr>
        <p:spPr>
          <a:xfrm rot="0" flipH="false" flipV="false">
            <a:off x="762000" y="1016000"/>
            <a:ext cx="10160000" cy="635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3000">
                <a:solidFill>
                  <a:srgbClr val="1A1A1A"/>
                </a:solidFill>
                <a:latin typeface="Noto Sans SC"/>
                <a:ea typeface="Noto Sans SC"/>
                <a:cs typeface="Noto Sans SC"/>
                <a:sym typeface="Noto Sans SC"/>
              </a:rPr>
              <a:t>Three-year warranty and local service</a:t>
            </a:r>
          </a:p>
        </p:txBody>
      </p:sp>
      <p:cxnSp>
        <p:nvCxnSpPr>
          <p:cNvPr name="Connector 4" id="4"/>
          <p:cNvCxnSpPr/>
          <p:nvPr/>
        </p:nvCxnSpPr>
        <p:spPr>
          <a:xfrm rot="-85925" flipH="false" flipV="false">
            <a:off x="762079" y="1771650"/>
            <a:ext cx="508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25400" cmpd="sng" cap="flat">
            <a:solidFill>
              <a:srgbClr val="C9A96E">
                <a:alpha val="100000"/>
              </a:srgbClr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name="AutoShape 5" id="5"/>
          <p:cNvSpPr/>
          <p:nvPr/>
        </p:nvSpPr>
        <p:spPr>
          <a:xfrm rot="0" flipH="false" flipV="false">
            <a:off x="762000" y="2159000"/>
            <a:ext cx="3302000" cy="1968500"/>
          </a:xfrm>
          <a:prstGeom prst="roundRect">
            <a:avLst>
              <a:gd name="adj" fmla="val 0"/>
            </a:avLst>
          </a:prstGeom>
          <a:solidFill>
            <a:srgbClr val="14202E">
              <a:alpha val="100000"/>
            </a:srgbClr>
          </a:solidFill>
          <a:ln w="25400" cmpd="sng" cap="flat">
            <a:noFill/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6" id="6"/>
          <p:cNvSpPr txBox="true"/>
          <p:nvPr/>
        </p:nvSpPr>
        <p:spPr>
          <a:xfrm rot="0" flipH="false" flipV="false">
            <a:off x="1016000" y="2324100"/>
            <a:ext cx="2794000" cy="508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non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3600">
                <a:solidFill>
                  <a:srgbClr val="C9A96E"/>
                </a:solidFill>
                <a:latin typeface="Noto Sans SC"/>
                <a:ea typeface="Noto Sans SC"/>
                <a:cs typeface="Noto Sans SC"/>
                <a:sym typeface="Noto Sans SC"/>
              </a:rPr>
              <a:t>3 years</a:t>
            </a:r>
            <a:endParaRPr lang="en-US" sz="1100"/>
          </a:p>
        </p:txBody>
      </p:sp>
      <p:sp>
        <p:nvSpPr>
          <p:cNvPr name="AutoShape 7" id="7"/>
          <p:cNvSpPr txBox="true"/>
          <p:nvPr/>
        </p:nvSpPr>
        <p:spPr>
          <a:xfrm rot="0" flipH="false" flipV="false">
            <a:off x="1016000" y="2895600"/>
            <a:ext cx="2794000" cy="10795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false" i="false" strike="noStrike" u="none" sz="1200">
                <a:solidFill>
                  <a:srgbClr val="DCDCDC"/>
                </a:solidFill>
                <a:latin typeface="Noto Sans SC"/>
                <a:ea typeface="Noto Sans SC"/>
                <a:cs typeface="Noto Sans SC"/>
                <a:sym typeface="Noto Sans SC"/>
              </a:rPr>
              <a:t>All components are covered for three years from factory dispatch, excluding damage caused by misuse or other human actions.</a:t>
            </a:r>
          </a:p>
        </p:txBody>
      </p:sp>
      <p:sp>
        <p:nvSpPr>
          <p:cNvPr name="AutoShape 8" id="8"/>
          <p:cNvSpPr txBox="true"/>
          <p:nvPr/>
        </p:nvSpPr>
        <p:spPr>
          <a:xfrm rot="0" flipH="false" flipV="false">
            <a:off x="4572000" y="2222500"/>
            <a:ext cx="6858000" cy="381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1600">
                <a:solidFill>
                  <a:srgbClr val="14202E"/>
                </a:solidFill>
                <a:latin typeface="Noto Sans SC"/>
                <a:ea typeface="Noto Sans SC"/>
                <a:cs typeface="Noto Sans SC"/>
                <a:sym typeface="Noto Sans SC"/>
              </a:rPr>
              <a:t>Local service, factory support</a:t>
            </a:r>
          </a:p>
        </p:txBody>
      </p:sp>
      <p:sp>
        <p:nvSpPr>
          <p:cNvPr name="AutoShape 9" id="9"/>
          <p:cNvSpPr txBox="true"/>
          <p:nvPr/>
        </p:nvSpPr>
        <p:spPr>
          <a:xfrm rot="0" flipH="false" flipV="false">
            <a:off x="4572000" y="2730500"/>
            <a:ext cx="6858000" cy="381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1300">
                <a:solidFill>
                  <a:srgbClr val="14202E"/>
                </a:solidFill>
                <a:latin typeface="Noto Sans SC"/>
                <a:ea typeface="Noto Sans SC"/>
                <a:cs typeface="Noto Sans SC"/>
                <a:sym typeface="Noto Sans SC"/>
              </a:rPr>
              <a:t>1. Your team diagnoses and reports the fault.</a:t>
            </a:r>
          </a:p>
        </p:txBody>
      </p:sp>
      <p:sp>
        <p:nvSpPr>
          <p:cNvPr name="AutoShape 10" id="10"/>
          <p:cNvSpPr txBox="true"/>
          <p:nvPr/>
        </p:nvSpPr>
        <p:spPr>
          <a:xfrm rot="0" flipH="false" flipV="false">
            <a:off x="4572000" y="3175000"/>
            <a:ext cx="6858000" cy="381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1300">
                <a:solidFill>
                  <a:srgbClr val="14202E"/>
                </a:solidFill>
                <a:latin typeface="Noto Sans SC"/>
                <a:ea typeface="Noto Sans SC"/>
                <a:cs typeface="Noto Sans SC"/>
                <a:sym typeface="Noto Sans SC"/>
              </a:rPr>
              <a:t>2. We confirm the fault and supply replacement parts.</a:t>
            </a:r>
          </a:p>
        </p:txBody>
      </p:sp>
      <p:sp>
        <p:nvSpPr>
          <p:cNvPr name="AutoShape 11" id="11"/>
          <p:cNvSpPr txBox="true"/>
          <p:nvPr/>
        </p:nvSpPr>
        <p:spPr>
          <a:xfrm rot="0" flipH="false" flipV="false">
            <a:off x="4572000" y="3619500"/>
            <a:ext cx="6858000" cy="381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1300">
                <a:solidFill>
                  <a:srgbClr val="14202E"/>
                </a:solidFill>
                <a:latin typeface="Noto Sans SC"/>
                <a:ea typeface="Noto Sans SC"/>
                <a:cs typeface="Noto Sans SC"/>
                <a:sym typeface="Noto Sans SC"/>
              </a:rPr>
              <a:t>3. Your team handles local repairs. We train your technicians.</a:t>
            </a:r>
          </a:p>
        </p:txBody>
      </p:sp>
      <p:cxnSp>
        <p:nvCxnSpPr>
          <p:cNvPr name="Connector 12" id="12"/>
          <p:cNvCxnSpPr/>
          <p:nvPr/>
        </p:nvCxnSpPr>
        <p:spPr>
          <a:xfrm rot="-4092" flipH="false" flipV="false">
            <a:off x="762004" y="4311650"/>
            <a:ext cx="10668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mpd="sng" cap="flat">
            <a:solidFill>
              <a:srgbClr val="DCD8D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name="AutoShape 13" id="13"/>
          <p:cNvSpPr txBox="true"/>
          <p:nvPr/>
        </p:nvSpPr>
        <p:spPr>
          <a:xfrm rot="0" flipH="false" flipV="false">
            <a:off x="762000" y="4572000"/>
            <a:ext cx="3302000" cy="3175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1300">
                <a:solidFill>
                  <a:srgbClr val="14202E"/>
                </a:solidFill>
                <a:latin typeface="Noto Sans SC"/>
                <a:ea typeface="Noto Sans SC"/>
                <a:cs typeface="Noto Sans SC"/>
                <a:sym typeface="Noto Sans SC"/>
              </a:rPr>
              <a:t>Within warranty</a:t>
            </a:r>
            <a:endParaRPr lang="en-US" sz="1100"/>
          </a:p>
        </p:txBody>
      </p:sp>
      <p:sp>
        <p:nvSpPr>
          <p:cNvPr name="AutoShape 14" id="14"/>
          <p:cNvSpPr txBox="true"/>
          <p:nvPr/>
        </p:nvSpPr>
        <p:spPr>
          <a:xfrm rot="0" flipH="false" flipV="false">
            <a:off x="762000" y="4953000"/>
            <a:ext cx="3302000" cy="1016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33333"/>
              </a:lnSpc>
              <a:defRPr/>
            </a:pPr>
            <a:r>
              <a:rPr lang="en-US" b="false" i="false" strike="noStrike" u="none" sz="1200">
                <a:solidFill>
                  <a:srgbClr val="555555"/>
                </a:solidFill>
                <a:latin typeface="Noto Sans SC"/>
                <a:ea typeface="Noto Sans SC"/>
                <a:cs typeface="Noto Sans SC"/>
                <a:sym typeface="Noto Sans SC"/>
              </a:rPr>
              <a:t>Free replacement parts and air freight. Parts reach your service team within one week after fault confirmation.</a:t>
            </a:r>
          </a:p>
        </p:txBody>
      </p:sp>
      <p:sp>
        <p:nvSpPr>
          <p:cNvPr name="AutoShape 15" id="15"/>
          <p:cNvSpPr txBox="true"/>
          <p:nvPr/>
        </p:nvSpPr>
        <p:spPr>
          <a:xfrm rot="0" flipH="false" flipV="false">
            <a:off x="4445000" y="4572000"/>
            <a:ext cx="3302000" cy="3175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1300">
                <a:solidFill>
                  <a:srgbClr val="14202E"/>
                </a:solidFill>
                <a:latin typeface="Noto Sans SC"/>
                <a:ea typeface="Noto Sans SC"/>
                <a:cs typeface="Noto Sans SC"/>
                <a:sym typeface="Noto Sans SC"/>
              </a:rPr>
              <a:t>After warranty</a:t>
            </a:r>
            <a:endParaRPr lang="en-US" sz="1100"/>
          </a:p>
        </p:txBody>
      </p:sp>
      <p:sp>
        <p:nvSpPr>
          <p:cNvPr name="AutoShape 16" id="16"/>
          <p:cNvSpPr txBox="true"/>
          <p:nvPr/>
        </p:nvSpPr>
        <p:spPr>
          <a:xfrm rot="0" flipH="false" flipV="false">
            <a:off x="4445000" y="4953000"/>
            <a:ext cx="3302000" cy="1016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33333"/>
              </a:lnSpc>
              <a:defRPr/>
            </a:pPr>
            <a:r>
              <a:rPr lang="en-US" b="false" i="false" strike="noStrike" u="none" sz="1200">
                <a:solidFill>
                  <a:srgbClr val="555555"/>
                </a:solidFill>
                <a:latin typeface="Noto Sans SC"/>
                <a:ea typeface="Noto Sans SC"/>
                <a:cs typeface="Noto Sans SC"/>
                <a:sym typeface="Noto Sans SC"/>
              </a:rPr>
              <a:t>Parts at factory cost. Your company sets local delivery and repair charges.</a:t>
            </a:r>
          </a:p>
        </p:txBody>
      </p:sp>
      <p:sp>
        <p:nvSpPr>
          <p:cNvPr name="AutoShape 17" id="17"/>
          <p:cNvSpPr txBox="true"/>
          <p:nvPr/>
        </p:nvSpPr>
        <p:spPr>
          <a:xfrm rot="0" flipH="false" flipV="false">
            <a:off x="8128000" y="4572000"/>
            <a:ext cx="3302000" cy="3175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1300">
                <a:solidFill>
                  <a:srgbClr val="14202E"/>
                </a:solidFill>
                <a:latin typeface="Noto Sans SC"/>
                <a:ea typeface="Noto Sans SC"/>
                <a:cs typeface="Noto Sans SC"/>
                <a:sym typeface="Noto Sans SC"/>
              </a:rPr>
              <a:t>Whole-unit replacement</a:t>
            </a:r>
          </a:p>
        </p:txBody>
      </p:sp>
      <p:sp>
        <p:nvSpPr>
          <p:cNvPr name="AutoShape 18" id="18"/>
          <p:cNvSpPr txBox="true"/>
          <p:nvPr/>
        </p:nvSpPr>
        <p:spPr>
          <a:xfrm rot="0" flipH="false" flipV="false">
            <a:off x="8128000" y="4953000"/>
            <a:ext cx="3302000" cy="1016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33333"/>
              </a:lnSpc>
              <a:defRPr/>
            </a:pPr>
            <a:r>
              <a:rPr lang="en-US" b="false" i="false" strike="noStrike" u="none" sz="1200">
                <a:solidFill>
                  <a:srgbClr val="555555"/>
                </a:solidFill>
                <a:latin typeface="Noto Sans SC"/>
                <a:ea typeface="Noto Sans SC"/>
                <a:cs typeface="Noto Sans SC"/>
                <a:sym typeface="Noto Sans SC"/>
              </a:rPr>
              <a:t>If we confirm a factory quality issue, we replace the cabinet and pay the replacement freight.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>
  <p:cSld>
    <p:bg>
      <p:bgPr>
        <a:solidFill>
          <a:srgbClr val="F7F5F1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 txBox="true"/>
          <p:nvPr/>
        </p:nvSpPr>
        <p:spPr>
          <a:xfrm rot="0" flipH="false" flipV="false">
            <a:off x="762000" y="635000"/>
            <a:ext cx="2540000" cy="254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false" i="false" strike="noStrike" u="none" sz="1100">
                <a:solidFill>
                  <a:srgbClr val="A08250"/>
                </a:solidFill>
                <a:latin typeface="Noto Sans SC"/>
                <a:ea typeface="Noto Sans SC"/>
                <a:cs typeface="Noto Sans SC"/>
                <a:sym typeface="Noto Sans SC"/>
              </a:rPr>
              <a:t>07 · PRICING</a:t>
            </a:r>
          </a:p>
        </p:txBody>
      </p:sp>
      <p:sp>
        <p:nvSpPr>
          <p:cNvPr name="AutoShape 3" id="3"/>
          <p:cNvSpPr txBox="true"/>
          <p:nvPr/>
        </p:nvSpPr>
        <p:spPr>
          <a:xfrm rot="0" flipH="false" flipV="false">
            <a:off x="762000" y="1016000"/>
            <a:ext cx="10160000" cy="635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3000">
                <a:solidFill>
                  <a:srgbClr val="1A1A1A"/>
                </a:solidFill>
                <a:latin typeface="Noto Sans SC"/>
                <a:ea typeface="Noto Sans SC"/>
                <a:cs typeface="Noto Sans SC"/>
                <a:sym typeface="Noto Sans SC"/>
              </a:rPr>
              <a:t>Factory pricing</a:t>
            </a:r>
          </a:p>
        </p:txBody>
      </p:sp>
      <p:cxnSp>
        <p:nvCxnSpPr>
          <p:cNvPr name="Connector 4" id="4"/>
          <p:cNvCxnSpPr/>
          <p:nvPr/>
        </p:nvCxnSpPr>
        <p:spPr>
          <a:xfrm rot="-85925" flipH="false" flipV="false">
            <a:off x="762079" y="1771650"/>
            <a:ext cx="508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25400" cmpd="sng" cap="flat">
            <a:solidFill>
              <a:srgbClr val="C9A96E">
                <a:alpha val="100000"/>
              </a:srgbClr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name="AutoShape 5" id="5"/>
          <p:cNvSpPr/>
          <p:nvPr/>
        </p:nvSpPr>
        <p:spPr>
          <a:xfrm rot="0" flipH="false" flipV="false">
            <a:off x="762000" y="2222500"/>
            <a:ext cx="3810000" cy="2286000"/>
          </a:xfrm>
          <a:prstGeom prst="roundRect">
            <a:avLst>
              <a:gd name="adj" fmla="val 0"/>
            </a:avLst>
          </a:prstGeom>
          <a:solidFill>
            <a:srgbClr val="14202E">
              <a:alpha val="100000"/>
            </a:srgbClr>
          </a:solidFill>
          <a:ln w="25400" cmpd="sng" cap="flat">
            <a:noFill/>
            <a:prstDash val="solid"/>
            <a:round/>
          </a:ln>
        </p:spPr>
        <p:txBody>
          <a:bodyPr anchor="ctr" rtlCol="false" vert="horz" wrap="square" lIns="63500" rIns="63500" tIns="63500" bIns="63500"/>
          <a:lstStyle/>
          <a:p>
            <a:pPr algn="ctr">
              <a:defRPr/>
            </a:pPr>
            <a:endParaRPr/>
          </a:p>
        </p:txBody>
      </p:sp>
      <p:sp>
        <p:nvSpPr>
          <p:cNvPr name="AutoShape 6" id="6"/>
          <p:cNvSpPr txBox="true"/>
          <p:nvPr/>
        </p:nvSpPr>
        <p:spPr>
          <a:xfrm rot="0" flipH="false" flipV="false">
            <a:off x="1016000" y="2476500"/>
            <a:ext cx="3302000" cy="3175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false" i="false" strike="noStrike" u="none" sz="1100">
                <a:solidFill>
                  <a:srgbClr val="C9A96E"/>
                </a:solidFill>
                <a:latin typeface="Noto Sans SC"/>
                <a:ea typeface="Noto Sans SC"/>
                <a:cs typeface="Noto Sans SC"/>
                <a:sym typeface="Noto Sans SC"/>
              </a:rPr>
              <a:t>SUGGESTED RETAIL PRICE (USD)</a:t>
            </a:r>
          </a:p>
        </p:txBody>
      </p:sp>
      <p:sp>
        <p:nvSpPr>
          <p:cNvPr name="AutoShape 7" id="7"/>
          <p:cNvSpPr txBox="true"/>
          <p:nvPr/>
        </p:nvSpPr>
        <p:spPr>
          <a:xfrm rot="0" flipH="false" flipV="false">
            <a:off x="1016000" y="2946400"/>
            <a:ext cx="3302000" cy="635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non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3000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$4,200 - $5,000</a:t>
            </a:r>
          </a:p>
        </p:txBody>
      </p:sp>
      <p:sp>
        <p:nvSpPr>
          <p:cNvPr name="AutoShape 8" id="8"/>
          <p:cNvSpPr txBox="true"/>
          <p:nvPr/>
        </p:nvSpPr>
        <p:spPr>
          <a:xfrm rot="0" flipH="false" flipV="false">
            <a:off x="1016000" y="3746500"/>
            <a:ext cx="3302000" cy="635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false" i="false" strike="noStrike" u="none" sz="1200">
                <a:solidFill>
                  <a:srgbClr val="C8CDD7"/>
                </a:solidFill>
                <a:latin typeface="Noto Sans SC"/>
                <a:ea typeface="Noto Sans SC"/>
                <a:cs typeface="Noto Sans SC"/>
                <a:sym typeface="Noto Sans SC"/>
              </a:rPr>
              <a:t>Suggested retail range for your local market. You set the final retail price.</a:t>
            </a:r>
          </a:p>
        </p:txBody>
      </p:sp>
      <p:sp>
        <p:nvSpPr>
          <p:cNvPr name="AutoShape 9" id="9"/>
          <p:cNvSpPr txBox="true"/>
          <p:nvPr/>
        </p:nvSpPr>
        <p:spPr>
          <a:xfrm rot="0" flipH="false" flipV="false">
            <a:off x="5080000" y="2222500"/>
            <a:ext cx="6350000" cy="3175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1600">
                <a:solidFill>
                  <a:srgbClr val="14202E"/>
                </a:solidFill>
                <a:latin typeface="Noto Sans SC"/>
                <a:ea typeface="Noto Sans SC"/>
                <a:cs typeface="Noto Sans SC"/>
                <a:sym typeface="Noto Sans SC"/>
              </a:rPr>
              <a:t>Ex-works tier pricing (USD / unit)</a:t>
            </a:r>
          </a:p>
        </p:txBody>
      </p:sp>
      <p:graphicFrame>
        <p:nvGraphicFramePr>
          <p:cNvPr name="Table 10" id="10"/>
          <p:cNvGraphicFramePr>
            <a:graphicFrameLocks noGrp="true"/>
          </p:cNvGraphicFramePr>
          <p:nvPr/>
        </p:nvGraphicFramePr>
        <p:xfrm>
          <a:off x="5080000" y="2667000"/>
          <a:ext cx="6350000" cy="2540000"/>
        </p:xfrm>
        <a:graphic>
          <a:graphicData uri="http://schemas.openxmlformats.org/drawingml/2006/table">
            <a:tbl>
              <a:tblPr>
                <a:effectLst/>
              </a:tblPr>
              <a:tblGrid>
                <a:gridCol w="3175000"/>
                <a:gridCol w="1587500"/>
                <a:gridCol w="1587500"/>
              </a:tblGrid>
              <a:tr h="508000">
                <a:tc>
                  <a:txBody>
                    <a:bodyPr anchor="t" rtlCol="false"/>
                    <a:lstStyle/>
                    <a:p>
                      <a:pPr algn="ctr" marL="0" indent="0">
                        <a:lnSpc>
                          <a:spcPct val="100000"/>
                        </a:lnSpc>
                        <a:defRPr/>
                      </a:pPr>
                      <a:r>
                        <a:rPr lang="en-US" b="true" i="false" strike="noStrike" u="none" sz="1200">
                          <a:solidFill>
                            <a:srgbClr val="FFFFFF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Order quantity</a:t>
                      </a:r>
                    </a:p>
                  </a:txBody>
                  <a:tcPr anchor="ctr" anchorCtr="false" marL="101600" marR="101600" marT="101600" marB="1016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4202E">
                        <a:alpha val="100000"/>
                      </a:srgbClr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r" marL="0" indent="0">
                        <a:lnSpc>
                          <a:spcPct val="100000"/>
                        </a:lnSpc>
                        <a:defRPr/>
                      </a:pPr>
                      <a:r>
                        <a:rPr lang="en-US" b="true" i="false" strike="noStrike" u="none" sz="1200">
                          <a:solidFill>
                            <a:srgbClr val="FFFFFF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Unit price</a:t>
                      </a:r>
                    </a:p>
                  </a:txBody>
                  <a:tcPr anchor="ctr" anchorCtr="false" marL="101600" marR="101600" marT="101600" marB="1016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4202E">
                        <a:alpha val="100000"/>
                      </a:srgbClr>
                    </a:solidFill>
                  </a:tcPr>
                </a:tc>
                <a:tc>
                  <a:txBody>
                    <a:bodyPr anchor="t" rtlCol="false"/>
                    <a:lstStyle/>
                    <a:p>
                      <a:pPr algn="r" marL="0" indent="0">
                        <a:lnSpc>
                          <a:spcPct val="100000"/>
                        </a:lnSpc>
                        <a:defRPr/>
                      </a:pPr>
                      <a:r>
                        <a:rPr lang="en-US" b="true" i="false" strike="noStrike" u="none" sz="1200">
                          <a:solidFill>
                            <a:srgbClr val="FFFFFF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Notes</a:t>
                      </a:r>
                    </a:p>
                  </a:txBody>
                  <a:tcPr anchor="ctr" anchorCtr="false" marL="101600" marR="101600" marT="101600" marB="1016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4202E">
                        <a:alpha val="100000"/>
                      </a:srgbClr>
                    </a:solidFill>
                  </a:tcPr>
                </a:tc>
              </a:tr>
              <a:tr h="508000">
                <a:tc>
                  <a:txBody>
                    <a:bodyPr anchor="t" rtlCol="false"/>
                    <a:lstStyle/>
                    <a:p>
                      <a:pPr algn="ctr" marL="0" indent="0">
                        <a:lnSpc>
                          <a:spcPct val="100000"/>
                        </a:lnSpc>
                        <a:defRPr/>
                      </a:pPr>
                      <a:r>
                        <a:rPr lang="en-US" b="false" i="false" strike="noStrike" u="none" sz="1200">
                          <a:solidFill>
                            <a:srgbClr val="3C3C3C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Sample / 1-2 units</a:t>
                      </a:r>
                    </a:p>
                  </a:txBody>
                  <a:tcPr anchor="ctr" anchorCtr="false" marL="101600" marR="101600" marT="101600" marB="1016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anchor="t" rtlCol="false"/>
                    <a:lstStyle/>
                    <a:p>
                      <a:pPr algn="r" marL="0" indent="0">
                        <a:lnSpc>
                          <a:spcPct val="100000"/>
                        </a:lnSpc>
                        <a:defRPr/>
                      </a:pPr>
                      <a:r>
                        <a:rPr lang="en-US" b="true" i="false" strike="noStrike" u="none" sz="1300">
                          <a:solidFill>
                            <a:srgbClr val="14202E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$2,000</a:t>
                      </a:r>
                    </a:p>
                  </a:txBody>
                  <a:tcPr anchor="ctr" anchorCtr="false" marL="101600" marR="101600" marT="101600" marB="1016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anchor="t" rtlCol="false"/>
                    <a:lstStyle/>
                    <a:p>
                      <a:pPr algn="r" marL="0" indent="0">
                        <a:lnSpc>
                          <a:spcPct val="100000"/>
                        </a:lnSpc>
                        <a:defRPr/>
                      </a:pPr>
                      <a:r>
                        <a:rPr lang="en-US" b="false" i="false" strike="noStrike" u="none" sz="1100">
                          <a:solidFill>
                            <a:srgbClr val="787878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Test unit</a:t>
                      </a:r>
                    </a:p>
                  </a:txBody>
                  <a:tcPr anchor="ctr" anchorCtr="false" marL="101600" marR="101600" marT="101600" marB="1016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508000">
                <a:tc>
                  <a:txBody>
                    <a:bodyPr anchor="t" rtlCol="false"/>
                    <a:lstStyle/>
                    <a:p>
                      <a:pPr algn="ctr" marL="0" indent="0">
                        <a:lnSpc>
                          <a:spcPct val="100000"/>
                        </a:lnSpc>
                        <a:defRPr/>
                      </a:pPr>
                      <a:r>
                        <a:rPr lang="en-US" b="false" i="false" strike="noStrike" u="none" sz="1200">
                          <a:solidFill>
                            <a:srgbClr val="3C3C3C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10+ units</a:t>
                      </a:r>
                    </a:p>
                  </a:txBody>
                  <a:tcPr anchor="ctr" anchorCtr="false" marL="101600" marR="101600" marT="101600" marB="1016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anchor="t" rtlCol="false"/>
                    <a:lstStyle/>
                    <a:p>
                      <a:pPr algn="r" marL="0" indent="0">
                        <a:lnSpc>
                          <a:spcPct val="100000"/>
                        </a:lnSpc>
                        <a:defRPr/>
                      </a:pPr>
                      <a:r>
                        <a:rPr lang="en-US" b="true" i="false" strike="noStrike" u="none" sz="1300">
                          <a:solidFill>
                            <a:srgbClr val="14202E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$1,800</a:t>
                      </a:r>
                    </a:p>
                  </a:txBody>
                  <a:tcPr anchor="ctr" anchorCtr="false" marL="101600" marR="101600" marT="101600" marB="1016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anchor="t" rtlCol="false"/>
                    <a:lstStyle/>
                    <a:p>
                      <a:pPr algn="r" marL="0" indent="0">
                        <a:lnSpc>
                          <a:spcPct val="100000"/>
                        </a:lnSpc>
                        <a:defRPr/>
                      </a:pPr>
                      <a:r>
                        <a:rPr lang="en-US" b="false" i="false" strike="noStrike" u="none" sz="1100">
                          <a:solidFill>
                            <a:srgbClr val="787878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MOQ</a:t>
                      </a:r>
                    </a:p>
                  </a:txBody>
                  <a:tcPr anchor="ctr" anchorCtr="false" marL="101600" marR="101600" marT="101600" marB="1016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508000">
                <a:tc>
                  <a:txBody>
                    <a:bodyPr anchor="t" rtlCol="false"/>
                    <a:lstStyle/>
                    <a:p>
                      <a:pPr algn="ctr" marL="0" indent="0">
                        <a:lnSpc>
                          <a:spcPct val="100000"/>
                        </a:lnSpc>
                        <a:defRPr/>
                      </a:pPr>
                      <a:r>
                        <a:rPr lang="en-US" b="false" i="false" strike="noStrike" u="none" sz="1200">
                          <a:solidFill>
                            <a:srgbClr val="3C3C3C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100+ units</a:t>
                      </a:r>
                    </a:p>
                  </a:txBody>
                  <a:tcPr anchor="ctr" anchorCtr="false" marL="101600" marR="101600" marT="101600" marB="1016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anchor="t" rtlCol="false"/>
                    <a:lstStyle/>
                    <a:p>
                      <a:pPr algn="r" marL="0" indent="0">
                        <a:lnSpc>
                          <a:spcPct val="100000"/>
                        </a:lnSpc>
                        <a:defRPr/>
                      </a:pPr>
                      <a:r>
                        <a:rPr lang="en-US" b="true" i="false" strike="noStrike" u="none" sz="1300">
                          <a:solidFill>
                            <a:srgbClr val="14202E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$1,700</a:t>
                      </a:r>
                    </a:p>
                  </a:txBody>
                  <a:tcPr anchor="ctr" anchorCtr="false" marL="101600" marR="101600" marT="101600" marB="1016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anchor="t" rtlCol="false"/>
                    <a:lstStyle/>
                    <a:p>
                      <a:pPr algn="r" marL="0" indent="0">
                        <a:lnSpc>
                          <a:spcPct val="100000"/>
                        </a:lnSpc>
                        <a:defRPr/>
                      </a:pPr>
                      <a:r>
                        <a:rPr lang="en-US" b="false" i="false" strike="noStrike" u="none" sz="1100">
                          <a:solidFill>
                            <a:srgbClr val="787878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Distributor</a:t>
                      </a:r>
                    </a:p>
                  </a:txBody>
                  <a:tcPr anchor="ctr" anchorCtr="false" marL="101600" marR="101600" marT="101600" marB="1016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  <a:tr h="508000">
                <a:tc>
                  <a:txBody>
                    <a:bodyPr anchor="t" rtlCol="false"/>
                    <a:lstStyle/>
                    <a:p>
                      <a:pPr algn="ctr" marL="0" indent="0">
                        <a:lnSpc>
                          <a:spcPct val="100000"/>
                        </a:lnSpc>
                        <a:defRPr/>
                      </a:pPr>
                      <a:r>
                        <a:rPr lang="en-US" b="false" i="false" strike="noStrike" u="none" sz="1200">
                          <a:solidFill>
                            <a:srgbClr val="3C3C3C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1,000+ units</a:t>
                      </a:r>
                    </a:p>
                  </a:txBody>
                  <a:tcPr anchor="ctr" anchorCtr="false" marL="101600" marR="101600" marT="101600" marB="1016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anchor="t" rtlCol="false"/>
                    <a:lstStyle/>
                    <a:p>
                      <a:pPr algn="r" marL="0" indent="0">
                        <a:lnSpc>
                          <a:spcPct val="100000"/>
                        </a:lnSpc>
                        <a:defRPr/>
                      </a:pPr>
                      <a:r>
                        <a:rPr lang="en-US" b="true" i="false" strike="noStrike" u="none" sz="1300">
                          <a:solidFill>
                            <a:srgbClr val="A08250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$1,500</a:t>
                      </a:r>
                    </a:p>
                  </a:txBody>
                  <a:tcPr anchor="ctr" anchorCtr="false" marL="101600" marR="101600" marT="101600" marB="1016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 anchor="t" rtlCol="false"/>
                    <a:lstStyle/>
                    <a:p>
                      <a:pPr algn="r" marL="0" indent="0">
                        <a:lnSpc>
                          <a:spcPct val="100000"/>
                        </a:lnSpc>
                        <a:defRPr/>
                      </a:pPr>
                      <a:r>
                        <a:rPr lang="en-US" b="false" i="false" strike="noStrike" u="none" sz="1100">
                          <a:solidFill>
                            <a:srgbClr val="787878"/>
                          </a:solidFill>
                          <a:latin typeface="Noto Sans SC"/>
                          <a:ea typeface="Noto Sans SC"/>
                          <a:cs typeface="Noto Sans SC"/>
                          <a:sym typeface="Noto Sans SC"/>
                        </a:rPr>
                        <a:t>OEM / project</a:t>
                      </a:r>
                    </a:p>
                  </a:txBody>
                  <a:tcPr anchor="ctr" anchorCtr="false" marL="101600" marR="101600" marT="101600" marB="10160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name="AutoShape 11" id="11"/>
          <p:cNvSpPr txBox="true"/>
          <p:nvPr/>
        </p:nvSpPr>
        <p:spPr>
          <a:xfrm rot="0" flipH="false" flipV="false">
            <a:off x="762000" y="5080000"/>
            <a:ext cx="10668000" cy="762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33333"/>
              </a:lnSpc>
              <a:defRPr/>
            </a:pPr>
            <a:r>
              <a:rPr lang="en-US" b="true" i="false" strike="noStrike" u="none" sz="1200">
                <a:solidFill>
                  <a:srgbClr val="14202E"/>
                </a:solidFill>
                <a:latin typeface="Noto Sans SC"/>
                <a:ea typeface="Noto Sans SC"/>
                <a:cs typeface="Noto Sans SC"/>
                <a:sym typeface="Noto Sans SC"/>
              </a:rPr>
              <a:t>Prices are ex-works Foshan. Sea freight and insurance are quoted separately. Contact us to confirm your order configuration and quotation.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>
  <p:cSld>
    <p:bg>
      <p:bgPr>
        <a:solidFill>
          <a:srgbClr val="F7F5F1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 txBox="true"/>
          <p:nvPr/>
        </p:nvSpPr>
        <p:spPr>
          <a:xfrm rot="0" flipH="false" flipV="false">
            <a:off x="762000" y="635000"/>
            <a:ext cx="2540000" cy="254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false" i="false" strike="noStrike" u="none" sz="1100">
                <a:solidFill>
                  <a:srgbClr val="A08250"/>
                </a:solidFill>
                <a:latin typeface="Noto Sans SC"/>
                <a:ea typeface="Noto Sans SC"/>
                <a:cs typeface="Noto Sans SC"/>
                <a:sym typeface="Noto Sans SC"/>
              </a:rPr>
              <a:t>08 · SHIPPING &amp; DELIVERY</a:t>
            </a:r>
            <a:endParaRPr lang="en-US" sz="1100"/>
          </a:p>
        </p:txBody>
      </p:sp>
      <p:sp>
        <p:nvSpPr>
          <p:cNvPr name="AutoShape 3" id="3"/>
          <p:cNvSpPr txBox="true"/>
          <p:nvPr/>
        </p:nvSpPr>
        <p:spPr>
          <a:xfrm rot="0" flipH="false" flipV="false">
            <a:off x="762000" y="1016000"/>
            <a:ext cx="10160000" cy="635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3000">
                <a:solidFill>
                  <a:srgbClr val="1A1A1A"/>
                </a:solidFill>
                <a:latin typeface="Noto Sans SC"/>
                <a:ea typeface="Noto Sans SC"/>
                <a:cs typeface="Noto Sans SC"/>
                <a:sym typeface="Noto Sans SC"/>
              </a:rPr>
              <a:t>Production and delivery</a:t>
            </a:r>
          </a:p>
        </p:txBody>
      </p:sp>
      <p:cxnSp>
        <p:nvCxnSpPr>
          <p:cNvPr name="Connector 4" id="4"/>
          <p:cNvCxnSpPr/>
          <p:nvPr/>
        </p:nvCxnSpPr>
        <p:spPr>
          <a:xfrm rot="-85925" flipH="false" flipV="false">
            <a:off x="762079" y="1771650"/>
            <a:ext cx="508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25400" cmpd="sng" cap="flat">
            <a:solidFill>
              <a:srgbClr val="C9A96E">
                <a:alpha val="100000"/>
              </a:srgbClr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name="AutoShape 5" id="5"/>
          <p:cNvSpPr txBox="true"/>
          <p:nvPr/>
        </p:nvSpPr>
        <p:spPr>
          <a:xfrm rot="0" flipH="false" flipV="false">
            <a:off x="762000" y="2222500"/>
            <a:ext cx="5080000" cy="381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1600">
                <a:solidFill>
                  <a:srgbClr val="14202E"/>
                </a:solidFill>
                <a:latin typeface="Noto Sans SC"/>
                <a:ea typeface="Noto Sans SC"/>
                <a:cs typeface="Noto Sans SC"/>
                <a:sym typeface="Noto Sans SC"/>
              </a:rPr>
              <a:t>FOB Shenzhen Shekou</a:t>
            </a:r>
            <a:endParaRPr lang="en-US" sz="1100"/>
          </a:p>
        </p:txBody>
      </p:sp>
      <p:sp>
        <p:nvSpPr>
          <p:cNvPr name="AutoShape 6" id="6"/>
          <p:cNvSpPr txBox="true"/>
          <p:nvPr/>
        </p:nvSpPr>
        <p:spPr>
          <a:xfrm rot="0" flipH="false" flipV="false">
            <a:off x="762000" y="2667000"/>
            <a:ext cx="5080000" cy="1524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41666"/>
              </a:lnSpc>
              <a:defRPr/>
            </a:pPr>
            <a:r>
              <a:rPr lang="en-US" b="true" i="false" strike="noStrike" u="none" sz="1300">
                <a:solidFill>
                  <a:srgbClr val="14202E"/>
                </a:solidFill>
                <a:latin typeface="Noto Sans SC"/>
                <a:ea typeface="Noto Sans SC"/>
                <a:cs typeface="Noto Sans SC"/>
                <a:sym typeface="Noto Sans SC"/>
              </a:rPr>
              <a:t>Seller covers trucking to Shekou port, export customs clearance and loading on board.</a:t>
            </a:r>
          </a:p>
          <a:p>
            <a:pPr algn="l" marL="0" indent="0">
              <a:lnSpc>
                <a:spcPct val="141666"/>
              </a:lnSpc>
            </a:pPr>
            <a:r>
              <a:rPr lang="en-US" b="true" i="false" strike="noStrike" u="none" sz="1300">
                <a:solidFill>
                  <a:srgbClr val="14202E"/>
                </a:solidFill>
                <a:latin typeface="Noto Sans SC"/>
                <a:ea typeface="Noto Sans SC"/>
                <a:cs typeface="Noto Sans SC"/>
                <a:sym typeface="Noto Sans SC"/>
              </a:rPr>
              <a:t>Buyer covers ocean freight, marine insurance, destination port charges, customs clearance and inland delivery.</a:t>
            </a:r>
          </a:p>
        </p:txBody>
      </p:sp>
      <p:cxnSp>
        <p:nvCxnSpPr>
          <p:cNvPr name="Connector 7" id="7"/>
          <p:cNvCxnSpPr/>
          <p:nvPr/>
        </p:nvCxnSpPr>
        <p:spPr>
          <a:xfrm rot="5377821" flipH="false" flipV="false">
            <a:off x="5238750" y="3200420"/>
            <a:ext cx="19685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mpd="sng" cap="flat">
            <a:solidFill>
              <a:srgbClr val="DCD8D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name="AutoShape 8" id="8"/>
          <p:cNvSpPr txBox="true"/>
          <p:nvPr/>
        </p:nvSpPr>
        <p:spPr>
          <a:xfrm rot="0" flipH="false" flipV="false">
            <a:off x="6731000" y="2222500"/>
            <a:ext cx="5080000" cy="381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1600">
                <a:solidFill>
                  <a:srgbClr val="14202E"/>
                </a:solidFill>
                <a:latin typeface="Noto Sans SC"/>
                <a:ea typeface="Noto Sans SC"/>
                <a:cs typeface="Noto Sans SC"/>
                <a:sym typeface="Noto Sans SC"/>
              </a:rPr>
              <a:t>CIF your destination port</a:t>
            </a:r>
            <a:endParaRPr lang="en-US" sz="1100"/>
          </a:p>
        </p:txBody>
      </p:sp>
      <p:sp>
        <p:nvSpPr>
          <p:cNvPr name="AutoShape 9" id="9"/>
          <p:cNvSpPr txBox="true"/>
          <p:nvPr/>
        </p:nvSpPr>
        <p:spPr>
          <a:xfrm rot="0" flipH="false" flipV="false">
            <a:off x="6731000" y="2667000"/>
            <a:ext cx="5080000" cy="1524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41666"/>
              </a:lnSpc>
              <a:defRPr/>
            </a:pPr>
            <a:r>
              <a:rPr lang="en-US" b="true" i="false" strike="noStrike" u="none" sz="1300">
                <a:solidFill>
                  <a:srgbClr val="14202E"/>
                </a:solidFill>
                <a:latin typeface="Noto Sans SC"/>
                <a:ea typeface="Noto Sans SC"/>
                <a:cs typeface="Noto Sans SC"/>
                <a:sym typeface="Noto Sans SC"/>
              </a:rPr>
              <a:t>Seller covers FOB items, ocean freight and marine insurance, as agreed in the quotation.</a:t>
            </a:r>
          </a:p>
          <a:p>
            <a:pPr algn="l" marL="0" indent="0">
              <a:lnSpc>
                <a:spcPct val="141666"/>
              </a:lnSpc>
            </a:pPr>
            <a:r>
              <a:rPr lang="en-US" b="true" i="false" strike="noStrike" u="none" sz="1300">
                <a:solidFill>
                  <a:srgbClr val="14202E"/>
                </a:solidFill>
                <a:latin typeface="Noto Sans SC"/>
                <a:ea typeface="Noto Sans SC"/>
                <a:cs typeface="Noto Sans SC"/>
                <a:sym typeface="Noto Sans SC"/>
              </a:rPr>
              <a:t>Buyer covers destination discharge, customs clearance, duties, taxes and inland delivery.</a:t>
            </a:r>
          </a:p>
        </p:txBody>
      </p:sp>
      <p:cxnSp>
        <p:nvCxnSpPr>
          <p:cNvPr name="Connector 10" id="10"/>
          <p:cNvCxnSpPr/>
          <p:nvPr/>
        </p:nvCxnSpPr>
        <p:spPr>
          <a:xfrm rot="-4092" flipH="false" flipV="false">
            <a:off x="762004" y="4502150"/>
            <a:ext cx="10668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mpd="sng" cap="flat">
            <a:solidFill>
              <a:srgbClr val="DCD8D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name="AutoShape 11" id="11"/>
          <p:cNvSpPr txBox="true"/>
          <p:nvPr/>
        </p:nvSpPr>
        <p:spPr>
          <a:xfrm rot="0" flipH="false" flipV="false">
            <a:off x="762000" y="4826000"/>
            <a:ext cx="2540000" cy="3175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false" i="false" strike="noStrike" u="none" sz="1100">
                <a:solidFill>
                  <a:srgbClr val="8C8C8C"/>
                </a:solidFill>
                <a:latin typeface="Noto Sans SC"/>
                <a:ea typeface="Noto Sans SC"/>
                <a:cs typeface="Noto Sans SC"/>
                <a:sym typeface="Noto Sans SC"/>
              </a:rPr>
              <a:t>Production time</a:t>
            </a:r>
          </a:p>
        </p:txBody>
      </p:sp>
      <p:sp>
        <p:nvSpPr>
          <p:cNvPr name="AutoShape 12" id="12"/>
          <p:cNvSpPr txBox="true"/>
          <p:nvPr/>
        </p:nvSpPr>
        <p:spPr>
          <a:xfrm rot="0" flipH="false" flipV="false">
            <a:off x="762000" y="5143500"/>
            <a:ext cx="2540000" cy="381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non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1800">
                <a:solidFill>
                  <a:srgbClr val="14202E"/>
                </a:solidFill>
                <a:latin typeface="Noto Sans SC"/>
                <a:ea typeface="Noto Sans SC"/>
                <a:cs typeface="Noto Sans SC"/>
                <a:sym typeface="Noto Sans SC"/>
              </a:rPr>
              <a:t>30-60 days</a:t>
            </a:r>
            <a:endParaRPr lang="en-US" sz="1100"/>
          </a:p>
        </p:txBody>
      </p:sp>
      <p:sp>
        <p:nvSpPr>
          <p:cNvPr name="AutoShape 13" id="13"/>
          <p:cNvSpPr txBox="true"/>
          <p:nvPr/>
        </p:nvSpPr>
        <p:spPr>
          <a:xfrm rot="0" flipH="false" flipV="false">
            <a:off x="3683000" y="4826000"/>
            <a:ext cx="2540000" cy="3175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false" i="false" strike="noStrike" u="none" sz="1100">
                <a:solidFill>
                  <a:srgbClr val="8C8C8C"/>
                </a:solidFill>
                <a:latin typeface="Noto Sans SC"/>
                <a:ea typeface="Noto Sans SC"/>
                <a:cs typeface="Noto Sans SC"/>
                <a:sym typeface="Noto Sans SC"/>
              </a:rPr>
              <a:t>Sample order</a:t>
            </a:r>
          </a:p>
        </p:txBody>
      </p:sp>
      <p:sp>
        <p:nvSpPr>
          <p:cNvPr name="AutoShape 14" id="14"/>
          <p:cNvSpPr txBox="true"/>
          <p:nvPr/>
        </p:nvSpPr>
        <p:spPr>
          <a:xfrm rot="0" flipH="false" flipV="false">
            <a:off x="3683000" y="5143500"/>
            <a:ext cx="2540000" cy="381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non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1800">
                <a:solidFill>
                  <a:srgbClr val="14202E"/>
                </a:solidFill>
                <a:latin typeface="Noto Sans SC"/>
                <a:ea typeface="Noto Sans SC"/>
                <a:cs typeface="Noto Sans SC"/>
                <a:sym typeface="Noto Sans SC"/>
              </a:rPr>
              <a:t>1 sample unit</a:t>
            </a:r>
            <a:endParaRPr lang="en-US" sz="1100"/>
          </a:p>
        </p:txBody>
      </p:sp>
      <p:sp>
        <p:nvSpPr>
          <p:cNvPr name="AutoShape 15" id="15"/>
          <p:cNvSpPr txBox="true"/>
          <p:nvPr/>
        </p:nvSpPr>
        <p:spPr>
          <a:xfrm rot="0" flipH="false" flipV="false">
            <a:off x="6604000" y="4826000"/>
            <a:ext cx="4826000" cy="3175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false" i="false" strike="noStrike" u="none" sz="1100">
                <a:solidFill>
                  <a:srgbClr val="8C8C8C"/>
                </a:solidFill>
                <a:latin typeface="Noto Sans SC"/>
                <a:ea typeface="Noto Sans SC"/>
                <a:cs typeface="Noto Sans SC"/>
                <a:sym typeface="Noto Sans SC"/>
              </a:rPr>
              <a:t>Export packing</a:t>
            </a:r>
            <a:endParaRPr lang="en-US" sz="1100"/>
          </a:p>
        </p:txBody>
      </p:sp>
      <p:sp>
        <p:nvSpPr>
          <p:cNvPr name="AutoShape 16" id="16"/>
          <p:cNvSpPr txBox="true"/>
          <p:nvPr/>
        </p:nvSpPr>
        <p:spPr>
          <a:xfrm rot="0" flipH="false" flipV="false">
            <a:off x="6604000" y="5143500"/>
            <a:ext cx="4826000" cy="635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false" i="false" strike="noStrike" u="none" sz="1200">
                <a:solidFill>
                  <a:srgbClr val="555555"/>
                </a:solidFill>
                <a:latin typeface="Noto Sans SC"/>
                <a:ea typeface="Noto Sans SC"/>
                <a:cs typeface="Noto Sans SC"/>
                <a:sym typeface="Noto Sans SC"/>
              </a:rPr>
              <a:t>Reinforced wooden crate with raised base, full pre-shipment inspection. Packed size 208 x 68 x 71 cm, 96 kg gross.</a:t>
            </a:r>
            <a:endParaRPr lang="en-US" sz="1100"/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>
  <p:cSld>
    <p:bg>
      <p:bgPr>
        <a:solidFill>
          <a:srgbClr val="F7F5F1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 txBox="true"/>
          <p:nvPr/>
        </p:nvSpPr>
        <p:spPr>
          <a:xfrm rot="0" flipH="false" flipV="false">
            <a:off x="762000" y="635000"/>
            <a:ext cx="2540000" cy="254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false" i="false" strike="noStrike" u="none" sz="1100">
                <a:solidFill>
                  <a:srgbClr val="A08250"/>
                </a:solidFill>
                <a:latin typeface="Noto Sans SC"/>
                <a:ea typeface="Noto Sans SC"/>
                <a:cs typeface="Noto Sans SC"/>
                <a:sym typeface="Noto Sans SC"/>
              </a:rPr>
              <a:t>09 · COOPERATION</a:t>
            </a:r>
            <a:endParaRPr lang="en-US" sz="1100"/>
          </a:p>
        </p:txBody>
      </p:sp>
      <p:sp>
        <p:nvSpPr>
          <p:cNvPr name="AutoShape 3" id="3"/>
          <p:cNvSpPr txBox="true"/>
          <p:nvPr/>
        </p:nvSpPr>
        <p:spPr>
          <a:xfrm rot="0" flipH="false" flipV="false">
            <a:off x="762000" y="1016000"/>
            <a:ext cx="10160000" cy="635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3000">
                <a:solidFill>
                  <a:srgbClr val="1A1A1A"/>
                </a:solidFill>
                <a:latin typeface="Noto Sans SC"/>
                <a:ea typeface="Noto Sans SC"/>
                <a:cs typeface="Noto Sans SC"/>
                <a:sym typeface="Noto Sans SC"/>
              </a:rPr>
              <a:t>Distribution, OEM and ODM</a:t>
            </a:r>
          </a:p>
        </p:txBody>
      </p:sp>
      <p:cxnSp>
        <p:nvCxnSpPr>
          <p:cNvPr name="Connector 4" id="4"/>
          <p:cNvCxnSpPr/>
          <p:nvPr/>
        </p:nvCxnSpPr>
        <p:spPr>
          <a:xfrm rot="-85925" flipH="false" flipV="false">
            <a:off x="762079" y="1771650"/>
            <a:ext cx="508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25400" cmpd="sng" cap="flat">
            <a:solidFill>
              <a:srgbClr val="C9A96E">
                <a:alpha val="100000"/>
              </a:srgbClr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name="AutoShape 5" id="5"/>
          <p:cNvSpPr txBox="true"/>
          <p:nvPr/>
        </p:nvSpPr>
        <p:spPr>
          <a:xfrm rot="0" flipH="false" flipV="false">
            <a:off x="762000" y="2286000"/>
            <a:ext cx="3302000" cy="381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1700">
                <a:solidFill>
                  <a:srgbClr val="14202E"/>
                </a:solidFill>
                <a:latin typeface="Noto Sans SC"/>
                <a:ea typeface="Noto Sans SC"/>
                <a:cs typeface="Noto Sans SC"/>
                <a:sym typeface="Noto Sans SC"/>
              </a:rPr>
              <a:t>Distributor</a:t>
            </a:r>
            <a:endParaRPr lang="en-US" sz="1100"/>
          </a:p>
        </p:txBody>
      </p:sp>
      <p:sp>
        <p:nvSpPr>
          <p:cNvPr name="AutoShape 6" id="6"/>
          <p:cNvSpPr txBox="true"/>
          <p:nvPr/>
        </p:nvSpPr>
        <p:spPr>
          <a:xfrm rot="0" flipH="false" flipV="false">
            <a:off x="762000" y="2730500"/>
            <a:ext cx="3302000" cy="2286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41666"/>
              </a:lnSpc>
              <a:defRPr/>
            </a:pPr>
            <a:r>
              <a:rPr lang="en-US" b="false" i="false" strike="noStrike" u="none" sz="1300">
                <a:solidFill>
                  <a:srgbClr val="555555"/>
                </a:solidFill>
                <a:latin typeface="Noto Sans SC"/>
                <a:ea typeface="Noto Sans SC"/>
                <a:cs typeface="Noto Sans SC"/>
                <a:sym typeface="Noto Sans SC"/>
              </a:rPr>
              <a:t>Resell the LINGCHONG LC-308 under our brand. A preorder of 100 units secures exclusive sales rights in one agreed country for one year. We train your sales and service teams.</a:t>
            </a:r>
          </a:p>
        </p:txBody>
      </p:sp>
      <p:sp>
        <p:nvSpPr>
          <p:cNvPr name="AutoShape 7" id="7"/>
          <p:cNvSpPr txBox="true"/>
          <p:nvPr/>
        </p:nvSpPr>
        <p:spPr>
          <a:xfrm rot="0" flipH="false" flipV="false">
            <a:off x="4445000" y="2286000"/>
            <a:ext cx="3302000" cy="381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1700">
                <a:solidFill>
                  <a:srgbClr val="14202E"/>
                </a:solidFill>
                <a:latin typeface="Noto Sans SC"/>
                <a:ea typeface="Noto Sans SC"/>
                <a:cs typeface="Noto Sans SC"/>
                <a:sym typeface="Noto Sans SC"/>
              </a:rPr>
              <a:t>OEM</a:t>
            </a:r>
            <a:endParaRPr lang="en-US" sz="1100"/>
          </a:p>
        </p:txBody>
      </p:sp>
      <p:sp>
        <p:nvSpPr>
          <p:cNvPr name="AutoShape 8" id="8"/>
          <p:cNvSpPr txBox="true"/>
          <p:nvPr/>
        </p:nvSpPr>
        <p:spPr>
          <a:xfrm rot="0" flipH="false" flipV="false">
            <a:off x="4445000" y="2730500"/>
            <a:ext cx="3302000" cy="2286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41666"/>
              </a:lnSpc>
              <a:defRPr/>
            </a:pPr>
            <a:r>
              <a:rPr lang="en-US" b="false" i="false" strike="noStrike" u="none" sz="1300">
                <a:solidFill>
                  <a:srgbClr val="555555"/>
                </a:solidFill>
                <a:latin typeface="Noto Sans SC"/>
                <a:ea typeface="Noto Sans SC"/>
                <a:cs typeface="Noto Sans SC"/>
                <a:sym typeface="Noto Sans SC"/>
              </a:rPr>
              <a:t>Use your own branding, packaging and UI language. Your team provides local service. Our three-year parts policy and technician training also apply.</a:t>
            </a:r>
          </a:p>
        </p:txBody>
      </p:sp>
      <p:sp>
        <p:nvSpPr>
          <p:cNvPr name="AutoShape 9" id="9"/>
          <p:cNvSpPr txBox="true"/>
          <p:nvPr/>
        </p:nvSpPr>
        <p:spPr>
          <a:xfrm rot="0" flipH="false" flipV="false">
            <a:off x="8128000" y="2286000"/>
            <a:ext cx="3302000" cy="381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1700">
                <a:solidFill>
                  <a:srgbClr val="14202E"/>
                </a:solidFill>
                <a:latin typeface="Noto Sans SC"/>
                <a:ea typeface="Noto Sans SC"/>
                <a:cs typeface="Noto Sans SC"/>
                <a:sym typeface="Noto Sans SC"/>
              </a:rPr>
              <a:t>ODM</a:t>
            </a:r>
            <a:endParaRPr lang="en-US" sz="1100"/>
          </a:p>
        </p:txBody>
      </p:sp>
      <p:sp>
        <p:nvSpPr>
          <p:cNvPr name="AutoShape 10" id="10"/>
          <p:cNvSpPr txBox="true"/>
          <p:nvPr/>
        </p:nvSpPr>
        <p:spPr>
          <a:xfrm rot="0" flipH="false" flipV="false">
            <a:off x="8128000" y="2730500"/>
            <a:ext cx="3302000" cy="2286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41666"/>
              </a:lnSpc>
              <a:defRPr/>
            </a:pPr>
            <a:r>
              <a:rPr lang="en-US" b="false" i="false" strike="noStrike" u="none" sz="1300">
                <a:solidFill>
                  <a:srgbClr val="555555"/>
                </a:solidFill>
                <a:latin typeface="Noto Sans SC"/>
                <a:ea typeface="Noto Sans SC"/>
                <a:cs typeface="Noto Sans SC"/>
                <a:sym typeface="Noto Sans SC"/>
              </a:rPr>
              <a:t>Customize size, color and appearance, including double-door configurations. We develop and manufacture to the agreed specifications.</a:t>
            </a:r>
          </a:p>
        </p:txBody>
      </p:sp>
      <p:cxnSp>
        <p:nvCxnSpPr>
          <p:cNvPr name="Connector 11" id="11"/>
          <p:cNvCxnSpPr/>
          <p:nvPr/>
        </p:nvCxnSpPr>
        <p:spPr>
          <a:xfrm rot="-4092" flipH="false" flipV="false">
            <a:off x="762004" y="5327650"/>
            <a:ext cx="10668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12700" cmpd="sng" cap="flat">
            <a:solidFill>
              <a:srgbClr val="DCD8D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name="AutoShape 12" id="12"/>
          <p:cNvSpPr txBox="true"/>
          <p:nvPr/>
        </p:nvSpPr>
        <p:spPr>
          <a:xfrm rot="0" flipH="false" flipV="false">
            <a:off x="762000" y="5588000"/>
            <a:ext cx="10668000" cy="381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1300">
                <a:solidFill>
                  <a:srgbClr val="14202E"/>
                </a:solidFill>
                <a:latin typeface="Noto Sans SC"/>
                <a:ea typeface="Noto Sans SC"/>
                <a:cs typeface="Noto Sans SC"/>
                <a:sym typeface="Noto Sans SC"/>
              </a:rPr>
              <a:t>One sample unit is available for testing. OEM orders start at 10 units.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4202E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 txBox="true"/>
          <p:nvPr/>
        </p:nvSpPr>
        <p:spPr>
          <a:xfrm rot="0" flipH="false" flipV="false">
            <a:off x="1016000" y="1524000"/>
            <a:ext cx="10160000" cy="762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4000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LC-308 sample inquiries</a:t>
            </a:r>
          </a:p>
        </p:txBody>
      </p:sp>
      <p:sp>
        <p:nvSpPr>
          <p:cNvPr name="AutoShape 3" id="3"/>
          <p:cNvSpPr txBox="true"/>
          <p:nvPr/>
        </p:nvSpPr>
        <p:spPr>
          <a:xfrm rot="0" flipH="false" flipV="false">
            <a:off x="1016000" y="2476500"/>
            <a:ext cx="8890000" cy="889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1800">
                <a:solidFill>
                  <a:srgbClr val="C9A96E"/>
                </a:solidFill>
                <a:latin typeface="Noto Sans SC"/>
                <a:ea typeface="Noto Sans SC"/>
                <a:cs typeface="Noto Sans SC"/>
                <a:sym typeface="Noto Sans SC"/>
              </a:rPr>
              <a:t>One sample unit is available for testing.</a:t>
            </a:r>
          </a:p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1800">
                <a:solidFill>
                  <a:srgbClr val="C9A96E"/>
                </a:solidFill>
                <a:latin typeface="Noto Sans SC"/>
                <a:ea typeface="Noto Sans SC"/>
                <a:cs typeface="Noto Sans SC"/>
                <a:sym typeface="Noto Sans SC"/>
              </a:rPr>
              <a:t>We confirm voltage, destination port and the sample quote within 24 hours.</a:t>
            </a:r>
          </a:p>
        </p:txBody>
      </p:sp>
      <p:cxnSp>
        <p:nvCxnSpPr>
          <p:cNvPr name="Connector 4" id="4"/>
          <p:cNvCxnSpPr/>
          <p:nvPr/>
        </p:nvCxnSpPr>
        <p:spPr>
          <a:xfrm rot="-57290" flipH="false" flipV="false">
            <a:off x="1016053" y="3422650"/>
            <a:ext cx="762000" cy="12700"/>
          </a:xfrm>
          <a:prstGeom prst="straightConnector1">
            <a:avLst/>
          </a:prstGeom>
          <a:solidFill>
            <a:srgbClr val="DEE0E3">
              <a:alpha val="100000"/>
            </a:srgbClr>
          </a:solidFill>
          <a:ln w="25400" cmpd="sng" cap="flat">
            <a:solidFill>
              <a:srgbClr val="C9A96E">
                <a:alpha val="100000"/>
              </a:srgbClr>
            </a:solidFill>
            <a:prstDash val="solid"/>
            <a:round/>
            <a:headEnd type="none" w="lg" len="lg"/>
            <a:tailEnd type="none" w="lg" len="lg"/>
          </a:ln>
        </p:spPr>
      </p:cxnSp>
      <p:sp>
        <p:nvSpPr>
          <p:cNvPr name="AutoShape 5" id="5"/>
          <p:cNvSpPr txBox="true"/>
          <p:nvPr/>
        </p:nvSpPr>
        <p:spPr>
          <a:xfrm rot="0" flipH="false" flipV="false">
            <a:off x="1016000" y="3810000"/>
            <a:ext cx="3810000" cy="3175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false" i="false" strike="noStrike" u="none" sz="1200">
                <a:solidFill>
                  <a:srgbClr val="A0AAB9"/>
                </a:solidFill>
                <a:latin typeface="Noto Sans SC"/>
                <a:ea typeface="Noto Sans SC"/>
                <a:cs typeface="Noto Sans SC"/>
                <a:sym typeface="Noto Sans SC"/>
              </a:rPr>
              <a:t>EMAIL</a:t>
            </a:r>
            <a:endParaRPr lang="en-US" sz="1100"/>
          </a:p>
        </p:txBody>
      </p:sp>
      <p:sp>
        <p:nvSpPr>
          <p:cNvPr name="AutoShape 6" id="6"/>
          <p:cNvSpPr txBox="true"/>
          <p:nvPr/>
        </p:nvSpPr>
        <p:spPr>
          <a:xfrm rot="0" flipH="false" flipV="false">
            <a:off x="1016000" y="4127500"/>
            <a:ext cx="5080000" cy="381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non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1800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gdlingchong@gmail.com</a:t>
            </a:r>
            <a:endParaRPr lang="en-US" sz="1100"/>
          </a:p>
        </p:txBody>
      </p:sp>
      <p:sp>
        <p:nvSpPr>
          <p:cNvPr name="AutoShape 7" id="7"/>
          <p:cNvSpPr txBox="true"/>
          <p:nvPr/>
        </p:nvSpPr>
        <p:spPr>
          <a:xfrm rot="0" flipH="false" flipV="false">
            <a:off x="1016000" y="4826000"/>
            <a:ext cx="3810000" cy="3175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false" i="false" strike="noStrike" u="none" sz="1200">
                <a:solidFill>
                  <a:srgbClr val="A0AAB9"/>
                </a:solidFill>
                <a:latin typeface="Noto Sans SC"/>
                <a:ea typeface="Noto Sans SC"/>
                <a:cs typeface="Noto Sans SC"/>
                <a:sym typeface="Noto Sans SC"/>
              </a:rPr>
              <a:t>WHATSAPP</a:t>
            </a:r>
            <a:endParaRPr lang="en-US" sz="1100"/>
          </a:p>
        </p:txBody>
      </p:sp>
      <p:sp>
        <p:nvSpPr>
          <p:cNvPr name="AutoShape 8" id="8"/>
          <p:cNvSpPr txBox="true"/>
          <p:nvPr/>
        </p:nvSpPr>
        <p:spPr>
          <a:xfrm rot="0" flipH="false" flipV="false">
            <a:off x="1016000" y="5143500"/>
            <a:ext cx="5080000" cy="381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non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1800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+86 185 7398 9700</a:t>
            </a:r>
            <a:endParaRPr lang="en-US" sz="1100"/>
          </a:p>
        </p:txBody>
      </p:sp>
      <p:sp>
        <p:nvSpPr>
          <p:cNvPr name="AutoShape 9" id="9"/>
          <p:cNvSpPr txBox="true"/>
          <p:nvPr/>
        </p:nvSpPr>
        <p:spPr>
          <a:xfrm rot="0" flipH="false" flipV="false">
            <a:off x="7112000" y="3810000"/>
            <a:ext cx="4318000" cy="3175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false" i="false" strike="noStrike" u="none" sz="1200">
                <a:solidFill>
                  <a:srgbClr val="A0AAB9"/>
                </a:solidFill>
                <a:latin typeface="Noto Sans SC"/>
                <a:ea typeface="Noto Sans SC"/>
                <a:cs typeface="Noto Sans SC"/>
                <a:sym typeface="Noto Sans SC"/>
              </a:rPr>
              <a:t>WEBSITE</a:t>
            </a:r>
            <a:endParaRPr lang="en-US" sz="1100"/>
          </a:p>
        </p:txBody>
      </p:sp>
      <p:sp>
        <p:nvSpPr>
          <p:cNvPr name="AutoShape 10" id="10"/>
          <p:cNvSpPr txBox="true"/>
          <p:nvPr/>
        </p:nvSpPr>
        <p:spPr>
          <a:xfrm rot="0" flipH="false" flipV="false">
            <a:off x="7112000" y="4127500"/>
            <a:ext cx="4318000" cy="381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non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true" i="false" strike="noStrike" u="none" sz="1800">
                <a:solidFill>
                  <a:srgbClr val="FFFFFF"/>
                </a:solidFill>
                <a:latin typeface="Noto Sans SC"/>
                <a:ea typeface="Noto Sans SC"/>
                <a:cs typeface="Noto Sans SC"/>
                <a:sym typeface="Noto Sans SC"/>
              </a:rPr>
              <a:t>www.gdlingchong.com</a:t>
            </a:r>
            <a:endParaRPr lang="en-US" sz="1100"/>
          </a:p>
        </p:txBody>
      </p:sp>
      <p:sp>
        <p:nvSpPr>
          <p:cNvPr name="AutoShape 11" id="11"/>
          <p:cNvSpPr txBox="true"/>
          <p:nvPr/>
        </p:nvSpPr>
        <p:spPr>
          <a:xfrm rot="0" flipH="false" flipV="false">
            <a:off x="7112000" y="4826000"/>
            <a:ext cx="4318000" cy="3175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false" i="false" strike="noStrike" u="none" sz="1200">
                <a:solidFill>
                  <a:srgbClr val="A0AAB9"/>
                </a:solidFill>
                <a:latin typeface="Noto Sans SC"/>
                <a:ea typeface="Noto Sans SC"/>
                <a:cs typeface="Noto Sans SC"/>
                <a:sym typeface="Noto Sans SC"/>
              </a:rPr>
              <a:t>COMPANY</a:t>
            </a:r>
            <a:endParaRPr lang="en-US" sz="1100"/>
          </a:p>
        </p:txBody>
      </p:sp>
      <p:sp>
        <p:nvSpPr>
          <p:cNvPr name="AutoShape 12" id="12"/>
          <p:cNvSpPr txBox="true"/>
          <p:nvPr/>
        </p:nvSpPr>
        <p:spPr>
          <a:xfrm rot="0" flipH="false" flipV="false">
            <a:off x="7112000" y="5143500"/>
            <a:ext cx="4318000" cy="635000"/>
          </a:xfrm>
          <a:prstGeom prst="rect">
            <a:avLst/>
          </a:prstGeom>
          <a:noFill/>
          <a:ln w="12700" cmpd="sng" cap="flat">
            <a:noFill/>
            <a:prstDash val="solid"/>
            <a:round/>
          </a:ln>
        </p:spPr>
        <p:txBody>
          <a:bodyPr anchor="ctr" rtlCol="false" anchorCtr="false" vert="horz" wrap="square" lIns="0" rIns="0" tIns="0" bIns="0"/>
          <a:lstStyle/>
          <a:p>
            <a:pPr algn="l" marL="0" indent="0">
              <a:lnSpc>
                <a:spcPct val="125000"/>
              </a:lnSpc>
              <a:defRPr/>
            </a:pPr>
            <a:r>
              <a:rPr lang="en-US" b="false" i="false" strike="noStrike" u="none" sz="1300">
                <a:solidFill>
                  <a:srgbClr val="C8CDD7"/>
                </a:solidFill>
                <a:latin typeface="Noto Sans SC"/>
                <a:ea typeface="Noto Sans SC"/>
                <a:cs typeface="Noto Sans SC"/>
                <a:sym typeface="Noto Sans SC"/>
              </a:rPr>
              <a:t>Foshan Honghu Technology Co., Ltd.</a:t>
            </a:r>
            <a:endParaRPr lang="en-US" sz="1100"/>
          </a:p>
          <a:p>
            <a:pPr algn="l" marL="0" indent="0">
              <a:lnSpc>
                <a:spcPct val="125000"/>
              </a:lnSpc>
            </a:pPr>
            <a:r>
              <a:rPr lang="en-US" b="false" i="false" strike="noStrike" u="none" sz="1300">
                <a:solidFill>
                  <a:srgbClr val="C8CDD7"/>
                </a:solidFill>
                <a:latin typeface="Noto Sans SC"/>
                <a:ea typeface="Noto Sans SC"/>
                <a:cs typeface="Noto Sans SC"/>
                <a:sym typeface="Noto Sans SC"/>
              </a:rPr>
              <a:t>Foshan, Guangdong, China</a:t>
            </a:r>
          </a:p>
        </p:txBody>
      </p:sp>
      <p:pic>
        <p:nvPicPr>
          <p:cNvPr name="Picture 13" id="13"/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>
            <a:off x="10668000" y="6318250"/>
            <a:ext cx="1524000" cy="53975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主题​​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主题​​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默认主题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